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75" r:id="rId3"/>
    <p:sldId id="262" r:id="rId4"/>
    <p:sldId id="263" r:id="rId5"/>
    <p:sldId id="265" r:id="rId6"/>
    <p:sldId id="267" r:id="rId7"/>
    <p:sldId id="276" r:id="rId8"/>
    <p:sldId id="297" r:id="rId9"/>
    <p:sldId id="272" r:id="rId10"/>
    <p:sldId id="298" r:id="rId11"/>
    <p:sldId id="277" r:id="rId12"/>
    <p:sldId id="278" r:id="rId13"/>
    <p:sldId id="299" r:id="rId14"/>
    <p:sldId id="279" r:id="rId15"/>
    <p:sldId id="300" r:id="rId16"/>
    <p:sldId id="280" r:id="rId17"/>
    <p:sldId id="281" r:id="rId18"/>
    <p:sldId id="282" r:id="rId19"/>
    <p:sldId id="283" r:id="rId20"/>
    <p:sldId id="285" r:id="rId21"/>
    <p:sldId id="286" r:id="rId22"/>
    <p:sldId id="287" r:id="rId23"/>
    <p:sldId id="288" r:id="rId24"/>
    <p:sldId id="295" r:id="rId25"/>
    <p:sldId id="289" r:id="rId26"/>
    <p:sldId id="290" r:id="rId27"/>
    <p:sldId id="294" r:id="rId28"/>
    <p:sldId id="270" r:id="rId29"/>
    <p:sldId id="292" r:id="rId30"/>
    <p:sldId id="291" r:id="rId31"/>
    <p:sldId id="284" r:id="rId3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341F2-0BCA-435C-A151-32FA79E32E16}" type="datetimeFigureOut">
              <a:rPr lang="en-NL" smtClean="0"/>
              <a:t>28/06/2024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176E3-B328-482E-B22F-7FA8CAA3F4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7007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4546-BE19-7190-E93C-2D411A4D2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02C04-F4B2-4B2B-45A9-47AEA5DF2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41EC-AC91-1668-6C02-2965A6B0C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4E6C4-F551-4F27-A5E1-95E49A7DB463}" type="datetime8">
              <a:rPr lang="en-NL" smtClean="0"/>
              <a:t>28/06/2024 09:35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4CFE2-97E2-CAF7-C0E5-9420B8B4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04FA2-B4F7-2FF4-C275-DDD996B1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69586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B2538-65E2-D9AB-0B1E-AE163BB9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AD62F5-873F-C09B-0DFC-519DAA585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141EC-E207-7522-F859-C99A1B61A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C4B0B-2DF9-4FD2-8A40-704E51EF13E9}" type="datetime8">
              <a:rPr lang="en-NL" smtClean="0"/>
              <a:t>28/06/2024 09:35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D42B8-4ED8-C9B7-7F72-B142EE11E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5A2B6-5A47-FD2E-0795-E201A44D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4028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F1B287-6F69-B8D0-6F39-C083E105AD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0FA74-6E35-7CCE-2B7D-C2FE07F0D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2A0AB-A245-855C-262A-89922AD3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0B1E-4D82-4040-BF02-5FF54AB1F337}" type="datetime8">
              <a:rPr lang="en-NL" smtClean="0"/>
              <a:t>28/06/2024 09:35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4745B-A677-21FF-2A84-FA07E1DC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A8D10-5367-6A0B-A042-CB62E8C4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143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E1B74-40AF-4D73-A390-B8859355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2B911-C350-459F-6D03-950ADE989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FFC2C-A90E-0965-8005-E2C04FCD4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B2A0-08F1-4CAD-B2FF-9AAF57688F91}" type="datetime8">
              <a:rPr lang="en-NL" smtClean="0"/>
              <a:t>28/06/2024 09:35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55BF1-75F4-DF5C-CEA3-EE2DD5E3E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1BEA-BDCB-68CF-97DE-E8EBBA1A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722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7D816-D8CA-8C0A-91A5-5424987D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AE34D-09E4-9296-F137-5D8DBB450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A6CD3-171F-E847-E9DA-808EB230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64EBF-D126-42AE-AAB9-37003B3E50FE}" type="datetime8">
              <a:rPr lang="en-NL" smtClean="0"/>
              <a:t>28/06/2024 09:35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AFE99-BFB5-87DC-659C-A916A95B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63B1C-6839-0D3C-B424-8326FED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782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C554-8999-F049-C98F-EA4B24AC8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24FA7-7BB2-E893-A739-EFB06147C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C43FA-8999-80C2-FB51-07B774EA4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87AC7-D3C5-4BB7-8790-284957A5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EE37E-D71A-4509-AC39-41C912AB1143}" type="datetime8">
              <a:rPr lang="en-NL" smtClean="0"/>
              <a:t>28/06/2024 09:35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A499A-2683-5093-0CB1-42466AC1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462DD-A9AA-F49C-F184-03405C4E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26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4C43-FE31-0224-557B-6716FB84F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DFC2F-4B44-3273-BDD8-6A7ABB205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18096-8D6F-E961-308E-05F454441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AE8A3B-C2E0-1641-5788-6A5E08139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260D7B-510E-0672-C089-E422890FCD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E959CD-8272-C9EF-5E8E-EED14EA4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803F-9762-47FE-A2DC-6A9C537A5333}" type="datetime8">
              <a:rPr lang="en-NL" smtClean="0"/>
              <a:t>28/06/2024 09:35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2A72ED-C954-4493-D507-86DF87DFC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85D22F-6098-1422-3A3E-499F9C12E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213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C25F-3A8E-07FD-6D2F-450AFB4D8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F7A87B-BDCE-4BE7-4EF2-91E52795C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6F43-332F-4BFE-81E9-8CE49D2724CB}" type="datetime8">
              <a:rPr lang="en-NL" smtClean="0"/>
              <a:t>28/06/2024 09:35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8F52B-4499-1D57-9925-DE3A1160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2A8F1-CD84-F389-1816-E49F519B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6730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11E55E-1BF8-9B12-53F7-17AAC33CC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3416-EFBB-4FF9-BC84-CC282BB1EDA6}" type="datetime8">
              <a:rPr lang="en-NL" smtClean="0"/>
              <a:t>28/06/2024 09:35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595F9-81EB-1876-EBD5-626E762E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61004-3E84-278B-8FE6-0627486FE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3188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8FB68-53CD-2233-555C-CF8EFA10B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11AA2-D6C7-E3D1-CF02-4E8A35B09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13807-E6CC-EF3E-09C5-75B3AB977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86432-DE09-9D1D-6C94-89B76EC65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4BB43-B8D8-49FE-ACCC-7E745943DDC4}" type="datetime8">
              <a:rPr lang="en-NL" smtClean="0"/>
              <a:t>28/06/2024 09:35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B972F-8695-BE4B-8CC6-12FD436CE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B0BC7-2FD0-9D3F-2051-FF64C84C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2658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DCD0-33B5-7E96-11EC-F3090734A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985336-7F65-F195-2979-8AB0639B3C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FCAD-C5B0-6636-80C0-2426D2733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72C7D-D3A3-C9F2-9BCE-2B8740578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093E-E7F3-4F58-986F-B8DE45A1D276}" type="datetime8">
              <a:rPr lang="en-NL" smtClean="0"/>
              <a:t>28/06/2024 09:35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CA12D0-8873-45B9-75DF-046291D68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70D07-44B8-F852-A3CC-4C46B4AF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713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037845-D110-C0B8-30F3-8ECB02EA7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4EA6E-638D-7AEB-3CC6-CE474F7BD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7D268-167C-94B5-B23F-CFFF83AB5E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4A1A3-D750-446A-BE07-BD82199C5540}" type="datetime8">
              <a:rPr lang="en-NL" smtClean="0"/>
              <a:t>28/06/2024 09:35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33C64-A528-AFD0-4606-91280D49C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019A4-0FC3-F184-0D9C-C0B4DE32D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C96C2-88DA-4651-945D-136B9E6E7B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208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40.png"/><Relationship Id="rId10" Type="http://schemas.openxmlformats.org/officeDocument/2006/relationships/image" Target="../media/image8.png"/><Relationship Id="rId4" Type="http://schemas.openxmlformats.org/officeDocument/2006/relationships/image" Target="../media/image39.png"/><Relationship Id="rId9" Type="http://schemas.openxmlformats.org/officeDocument/2006/relationships/image" Target="../media/image4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image" Target="../media/image46.png"/><Relationship Id="rId7" Type="http://schemas.openxmlformats.org/officeDocument/2006/relationships/image" Target="../media/image43.svg"/><Relationship Id="rId12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51.png"/><Relationship Id="rId5" Type="http://schemas.openxmlformats.org/officeDocument/2006/relationships/image" Target="../media/image47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4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48.png"/><Relationship Id="rId10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0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8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8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3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image" Target="../media/image87.png"/><Relationship Id="rId10" Type="http://schemas.openxmlformats.org/officeDocument/2006/relationships/image" Target="../media/image91.sv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log with steam&#10;&#10;Description automatically generated">
            <a:extLst>
              <a:ext uri="{FF2B5EF4-FFF2-40B4-BE49-F238E27FC236}">
                <a16:creationId xmlns:a16="http://schemas.microsoft.com/office/drawing/2014/main" id="{E1EAA15E-3A2F-CD0A-EB12-72B3B90E9A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1" t="9091" r="1677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43295-8DC2-CBBB-A2EF-222811435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8861228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Structural Similarity in inverse problems</a:t>
            </a:r>
            <a:endParaRPr lang="en-NL"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2E926-9E0E-1F5B-FAAA-AA471F6AB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479914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Why working together is better.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By: Teun Schilperoort</a:t>
            </a:r>
            <a:endParaRPr lang="en-NL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338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9C463-0B3A-A0E8-3689-13BA4D29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dirty="0"/>
              <a:t>2</a:t>
            </a:r>
            <a:r>
              <a:rPr lang="en-US" sz="11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Which Banach space?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54080-055C-5404-FB9A-4328EDBAF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241" y="4582814"/>
            <a:ext cx="7132335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46FFE-F965-2E4A-E205-E13F938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4689" y="4887261"/>
            <a:ext cx="1669112" cy="10082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62C96C2-88DA-4651-945D-136B9E6E7B1F}" type="slidenum">
              <a:rPr lang="en-US" sz="66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6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952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B065D9-0A70-25EB-2230-7CA0B13468B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Banach Space </a:t>
                </a:r>
                <a14:m>
                  <m:oMath xmlns:m="http://schemas.openxmlformats.org/officeDocument/2006/math">
                    <m:r>
                      <a:rPr lang="en-NL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ℬ</m:t>
                    </m:r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B065D9-0A70-25EB-2230-7CA0B13468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9F4D1D-1CD9-4F8B-46EE-705EA5249C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387838"/>
              </a:xfrm>
            </p:spPr>
            <p:txBody>
              <a:bodyPr/>
              <a:lstStyle/>
              <a:p>
                <a:r>
                  <a:rPr lang="en-US" sz="1800" dirty="0">
                    <a:solidFill>
                      <a:schemeClr val="tx1"/>
                    </a:solidFill>
                  </a:rPr>
                  <a:t>Sobolev spaces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L" sz="180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NL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b="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NL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NL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  <m:d>
                      <m:dPr>
                        <m:ctrlPr>
                          <a:rPr lang="en-NL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NL" sz="1800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NL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NL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NL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“Integrable functions that have bounded gradients”</a:t>
                </a:r>
              </a:p>
              <a:p>
                <a:pPr marL="0" indent="0">
                  <a:buNone/>
                </a:pPr>
                <a:endParaRPr lang="en-US" sz="1800" i="1" kern="1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L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NL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r>
                        <m:rPr>
                          <m:lit/>
                        </m:rP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NL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NL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NL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sup>
                      </m:sSup>
                      <m: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NL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NL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m:rPr>
                          <m:nor/>
                        </m:rPr>
                        <a:rPr lang="en-NL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NL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NL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NL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en-NL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NL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NL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</m:d>
                      <m:r>
                        <a:rPr lang="en-NL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m:rPr>
                          <m:lit/>
                        </m:rP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}</m:t>
                      </m:r>
                      <m: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9F4D1D-1CD9-4F8B-46EE-705EA5249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387838"/>
              </a:xfrm>
              <a:blipFill>
                <a:blip r:embed="rId3"/>
                <a:stretch>
                  <a:fillRect l="-522" t="-3947" b="-43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A0AFD7-E9EA-244B-0957-492DAB48DD2A}"/>
                  </a:ext>
                </a:extLst>
              </p:cNvPr>
              <p:cNvSpPr txBox="1"/>
              <p:nvPr/>
            </p:nvSpPr>
            <p:spPr>
              <a:xfrm>
                <a:off x="3690142" y="3429000"/>
                <a:ext cx="6913382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NL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L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sup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NL" sz="1800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α</m:t>
                                  </m:r>
                                  <m: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supHide m:val="on"/>
                                      <m:ctrlPr>
                                        <a:rPr lang="en-NL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NL" sz="1800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NL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kern="10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NL" sz="1800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α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nor/>
                                        </m:rPr>
                                        <a:rPr lang="en-NL" sz="1800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NL" sz="1800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Div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NL" sz="1800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NL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NL" sz="1800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NL" sz="1800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α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𝑑𝑥</m:t>
                              </m:r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m:rPr>
                                  <m:sty m:val="p"/>
                                </m:rPr>
                                <a:rPr lang="en-NL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  <m:r>
                                <a:rPr lang="en-NL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NL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NL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NL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NL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r>
                                            <a:rPr lang="en-NL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NL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NL" sz="1800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𝑁𝑛</m:t>
                                  </m:r>
                                </m:sup>
                              </m:sSup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lit/>
                                </m:r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NL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  <m:sSub>
                                <m:sSubPr>
                                  <m:ctrlP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lit/>
                                    </m:rP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en-NL" sz="1800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  <m:r>
                                <a:rPr lang="en-NL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A0AFD7-E9EA-244B-0957-492DAB48D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142" y="3429000"/>
                <a:ext cx="6913382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91895D-462E-B0A7-0CD4-AFE6591BDED5}"/>
                  </a:ext>
                </a:extLst>
              </p:cNvPr>
              <p:cNvSpPr txBox="1"/>
              <p:nvPr/>
            </p:nvSpPr>
            <p:spPr>
              <a:xfrm>
                <a:off x="1431304" y="3767454"/>
                <a:ext cx="19393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 ∞</m:t>
                      </m:r>
                    </m:oMath>
                  </m:oMathPara>
                </a14:m>
                <a:endParaRPr lang="en-N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91895D-462E-B0A7-0CD4-AFE6591B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304" y="3767454"/>
                <a:ext cx="193931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graph showing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AACE6DDC-7560-B991-2BA5-CEB630820D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16" y="4730146"/>
            <a:ext cx="2424112" cy="16047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B31D89-B6AB-F0AE-989D-8ECBCFF6A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4843" y="4616640"/>
            <a:ext cx="2424112" cy="181755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6A3E9A4-48F6-40DB-2A56-452B313D4D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0855" y="4639174"/>
            <a:ext cx="2245978" cy="18537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902CDA-DFA9-1457-1138-9E7135DEEE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363" y="1222834"/>
            <a:ext cx="11015444" cy="6027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06E5F1-5F77-FC7D-CA72-F240B195C0F3}"/>
              </a:ext>
            </a:extLst>
          </p:cNvPr>
          <p:cNvSpPr txBox="1"/>
          <p:nvPr/>
        </p:nvSpPr>
        <p:spPr>
          <a:xfrm>
            <a:off x="923108" y="42348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“Discontinuous functions with a derivative almost everywhere”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8CD567-F2DA-0CAC-2FAE-7442976F5504}"/>
              </a:ext>
            </a:extLst>
          </p:cNvPr>
          <p:cNvSpPr txBox="1"/>
          <p:nvPr/>
        </p:nvSpPr>
        <p:spPr>
          <a:xfrm>
            <a:off x="923108" y="32362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Functions of Bounded Variation (BV)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4DF70-74AD-AFC8-16FC-48C65133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397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4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77B3D0A-9C0E-8E65-3091-732A717D3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36D01B1-5483-7079-567F-AB9F2AEA51D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58952" y="234057"/>
                <a:ext cx="10124189" cy="1228299"/>
              </a:xfrm>
            </p:spPr>
            <p:txBody>
              <a:bodyPr>
                <a:normAutofit/>
              </a:bodyPr>
              <a:lstStyle/>
              <a:p>
                <a:r>
                  <a:rPr lang="en-US" sz="4000"/>
                  <a:t>Banach Space </a:t>
                </a:r>
                <a14:m>
                  <m:oMath xmlns:m="http://schemas.openxmlformats.org/officeDocument/2006/math">
                    <m:r>
                      <a:rPr lang="en-NL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ℬ</m:t>
                    </m:r>
                  </m:oMath>
                </a14:m>
                <a:r>
                  <a:rPr lang="en-US" sz="4000"/>
                  <a:t> </a:t>
                </a:r>
                <a:endParaRPr lang="en-NL" sz="40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36D01B1-5483-7079-567F-AB9F2AEA5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58952" y="234057"/>
                <a:ext cx="10124189" cy="1228299"/>
              </a:xfrm>
              <a:blipFill>
                <a:blip r:embed="rId2"/>
                <a:stretch>
                  <a:fillRect l="-216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DDD4E2-F818-E345-A6CE-757B872D2A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615" y="2281352"/>
                <a:ext cx="5725263" cy="1262837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1700" dirty="0"/>
                  <a:t>The weak derivative </a:t>
                </a:r>
                <a14:m>
                  <m:oMath xmlns:m="http://schemas.openxmlformats.org/officeDocument/2006/math">
                    <m:r>
                      <a:rPr lang="en-NL" sz="17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70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7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700" dirty="0"/>
                  <a:t>for </a:t>
                </a:r>
                <a14:m>
                  <m:oMath xmlns:m="http://schemas.openxmlformats.org/officeDocument/2006/math">
                    <m:r>
                      <a:rPr lang="en-US" sz="1700" b="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NL" sz="17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NL" sz="17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𝐵𝑉</m:t>
                    </m:r>
                    <m:d>
                      <m:dPr>
                        <m:ctrlPr>
                          <a:rPr lang="en-NL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NL" sz="17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sz="17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sz="17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17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𝐷𝑢</m:t>
                      </m:r>
                      <m:r>
                        <a:rPr lang="en-NL" sz="17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NL" sz="17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NL" sz="17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NL" sz="17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NL" sz="17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NL" sz="17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NL" sz="17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NL" sz="17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NL" sz="17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NL" sz="17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NL" sz="17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NL" sz="17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NL" sz="17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NL" sz="17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NL" sz="17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NL" sz="17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NL" sz="17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800"/>
                  </a:spcAft>
                  <a:buNone/>
                </a:pPr>
                <a:endParaRPr lang="en-NL" sz="17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DDD4E2-F818-E345-A6CE-757B872D2A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615" y="2281352"/>
                <a:ext cx="5725263" cy="1262837"/>
              </a:xfrm>
              <a:blipFill>
                <a:blip r:embed="rId3"/>
                <a:stretch>
                  <a:fillRect l="-639" t="-434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BC5BC5B-92F6-774B-C0F9-8708257B0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014" y="2177583"/>
            <a:ext cx="4174034" cy="1189600"/>
          </a:xfrm>
          <a:prstGeom prst="rect">
            <a:avLst/>
          </a:prstGeom>
        </p:spPr>
      </p:pic>
      <p:pic>
        <p:nvPicPr>
          <p:cNvPr id="8" name="Picture 7" descr="A black screen with green dots&#10;&#10;Description automatically generated">
            <a:extLst>
              <a:ext uri="{FF2B5EF4-FFF2-40B4-BE49-F238E27FC236}">
                <a16:creationId xmlns:a16="http://schemas.microsoft.com/office/drawing/2014/main" id="{5D2B5577-36A6-CD1C-FC0D-746DDB464E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500" y="3823008"/>
            <a:ext cx="2241220" cy="219079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9257239-C7B3-24E4-FE21-CC37C896D2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7139" y="4042245"/>
            <a:ext cx="2388773" cy="1971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4D0733-84C8-F360-4E72-43A67819A27E}"/>
                  </a:ext>
                </a:extLst>
              </p:cNvPr>
              <p:cNvSpPr txBox="1"/>
              <p:nvPr/>
            </p:nvSpPr>
            <p:spPr>
              <a:xfrm>
                <a:off x="437452" y="5768788"/>
                <a:ext cx="60974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NL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NL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𝐵𝑉</m:t>
                      </m:r>
                      <m:d>
                        <m:d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NL" i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N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L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NL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NL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NL" i="0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4D0733-84C8-F360-4E72-43A67819A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52" y="5768788"/>
                <a:ext cx="609742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0AADE76-1583-C69B-279D-F1187F5C5C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276" y="1084796"/>
            <a:ext cx="11015444" cy="6027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62556C-E3A9-6928-728E-6F30865BFF42}"/>
              </a:ext>
            </a:extLst>
          </p:cNvPr>
          <p:cNvSpPr txBox="1"/>
          <p:nvPr/>
        </p:nvSpPr>
        <p:spPr>
          <a:xfrm>
            <a:off x="775615" y="31497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bsolutely continuous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a.e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“gradient”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FAA4B3-2EEC-6832-740E-F2F781B201F5}"/>
              </a:ext>
            </a:extLst>
          </p:cNvPr>
          <p:cNvSpPr txBox="1"/>
          <p:nvPr/>
        </p:nvSpPr>
        <p:spPr>
          <a:xfrm>
            <a:off x="3048000" y="192230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ABC0CC-6372-1C45-3F7D-B04D3F1460F3}"/>
                  </a:ext>
                </a:extLst>
              </p:cNvPr>
              <p:cNvSpPr txBox="1"/>
              <p:nvPr/>
            </p:nvSpPr>
            <p:spPr>
              <a:xfrm>
                <a:off x="437452" y="358677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L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NL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𝓃</m:t>
                          </m:r>
                        </m:sup>
                      </m:sSup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ABC0CC-6372-1C45-3F7D-B04D3F146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52" y="3586777"/>
                <a:ext cx="60960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15DD337-642F-EC76-9872-5B080FEBADDD}"/>
              </a:ext>
            </a:extLst>
          </p:cNvPr>
          <p:cNvSpPr txBox="1"/>
          <p:nvPr/>
        </p:nvSpPr>
        <p:spPr>
          <a:xfrm>
            <a:off x="775615" y="54345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Special functions of bounded variation (SBV)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EA9E41-C1F1-04CB-6814-CE11C3B3CE12}"/>
                  </a:ext>
                </a:extLst>
              </p:cNvPr>
              <p:cNvSpPr txBox="1"/>
              <p:nvPr/>
            </p:nvSpPr>
            <p:spPr>
              <a:xfrm>
                <a:off x="775615" y="3938239"/>
                <a:ext cx="6096000" cy="681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Jump part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p>
                          </m:sSup>
                          <m:d>
                            <m:d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p>
                          </m:sSup>
                          <m:d>
                            <m:d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ℋ</m:t>
                          </m:r>
                        </m:e>
                        <m:sup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𝓃</m:t>
                          </m:r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EA9E41-C1F1-04CB-6814-CE11C3B3C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15" y="3938239"/>
                <a:ext cx="6096000" cy="681982"/>
              </a:xfrm>
              <a:prstGeom prst="rect">
                <a:avLst/>
              </a:prstGeom>
              <a:blipFill>
                <a:blip r:embed="rId11"/>
                <a:stretch>
                  <a:fillRect l="-800" t="-357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93291AD-1DC7-2ABC-521F-E29D9FA599C3}"/>
                  </a:ext>
                </a:extLst>
              </p:cNvPr>
              <p:cNvSpPr txBox="1"/>
              <p:nvPr/>
            </p:nvSpPr>
            <p:spPr>
              <a:xfrm>
                <a:off x="758952" y="4616563"/>
                <a:ext cx="6096000" cy="85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Aft>
                    <a:spcPts val="800"/>
                  </a:spcAft>
                  <a:buNone/>
                </a:pPr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Cantor part</a:t>
                </a:r>
              </a:p>
              <a:p>
                <a:pPr marL="0" indent="0"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93291AD-1DC7-2ABC-521F-E29D9FA59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52" y="4616563"/>
                <a:ext cx="6096000" cy="851515"/>
              </a:xfrm>
              <a:prstGeom prst="rect">
                <a:avLst/>
              </a:prstGeom>
              <a:blipFill>
                <a:blip r:embed="rId12"/>
                <a:stretch>
                  <a:fillRect l="-900" t="-285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9681A7-620D-4BC4-5D26-667E000975C4}"/>
                  </a:ext>
                </a:extLst>
              </p:cNvPr>
              <p:cNvSpPr txBox="1"/>
              <p:nvPr/>
            </p:nvSpPr>
            <p:spPr>
              <a:xfrm>
                <a:off x="775615" y="6138120"/>
                <a:ext cx="95055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take </a:t>
                </a:r>
                <a14:m>
                  <m:oMath xmlns:m="http://schemas.openxmlformats.org/officeDocument/2006/math">
                    <m:r>
                      <a:rPr lang="en-US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ℬ</m:t>
                    </m:r>
                    <m:r>
                      <a:rPr lang="en-US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N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𝑆𝐵𝑉</m:t>
                            </m:r>
                            <m:sSup>
                              <m:sSupPr>
                                <m:ctrlPr>
                                  <a:rPr lang="en-N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NL" sz="18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⊂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𝑆𝐵𝑉</m:t>
                    </m:r>
                    <m:sSup>
                      <m:sSupPr>
                        <m:ctrlP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N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</m:d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 proper subspace with additional topological properties.</a:t>
                </a:r>
                <a:endParaRPr lang="en-NL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9681A7-620D-4BC4-5D26-667E00097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15" y="6138120"/>
                <a:ext cx="9505551" cy="646331"/>
              </a:xfrm>
              <a:prstGeom prst="rect">
                <a:avLst/>
              </a:prstGeom>
              <a:blipFill>
                <a:blip r:embed="rId13"/>
                <a:stretch>
                  <a:fillRect l="-513" t="-5660" r="-25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78FE7-8972-932F-4626-BDB37024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97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9" grpId="0"/>
      <p:bldP spid="21" grpId="0"/>
      <p:bldP spid="23" grpId="0"/>
      <p:bldP spid="25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9C463-0B3A-A0E8-3689-13BA4D29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Coercivity?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54080-055C-5404-FB9A-4328EDBAF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241" y="4582814"/>
            <a:ext cx="7132335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46FFE-F965-2E4A-E205-E13F938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4689" y="4887261"/>
            <a:ext cx="1669112" cy="10082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62C96C2-88DA-4651-945D-136B9E6E7B1F}" type="slidenum">
              <a:rPr lang="en-US" sz="66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6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470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A34529-269C-7E3F-2FA6-86262380C0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NL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(mean) coercive</a:t>
                </a:r>
                <a:endParaRPr lang="en-N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A34529-269C-7E3F-2FA6-86262380C0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98A1FA-BBCE-E216-1AA1-8B0AFEC4E0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92083"/>
                <a:ext cx="10515600" cy="4351338"/>
              </a:xfrm>
            </p:spPr>
            <p:txBody>
              <a:bodyPr/>
              <a:lstStyle/>
              <a:p>
                <a:r>
                  <a:rPr lang="en-US" sz="1800" dirty="0">
                    <a:solidFill>
                      <a:schemeClr val="tx1"/>
                    </a:solidFill>
                  </a:rPr>
                  <a:t>Coercivity: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NL" sz="180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NL" sz="18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NL" sz="18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NL" sz="1800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→∞ </m:t>
                    </m:r>
                  </m:oMath>
                </a14:m>
                <a:r>
                  <a:rPr lang="en-US" sz="1800" kern="100" dirty="0">
                    <a:solidFill>
                      <a:schemeClr val="tx1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NL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NL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NL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NL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NL" sz="1800" dirty="0">
                  <a:solidFill>
                    <a:schemeClr val="tx1"/>
                  </a:solidFill>
                </a:endParaRPr>
              </a:p>
              <a:p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Mean coercivity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NL" sz="180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NL" sz="18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800" b="0" i="0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∇</m:t>
                            </m:r>
                            <m:r>
                              <a:rPr lang="en-NL" sz="18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NL" sz="1800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→∞ </m:t>
                    </m:r>
                  </m:oMath>
                </a14:m>
                <a:r>
                  <a:rPr lang="en-US" sz="1800" kern="100" dirty="0">
                    <a:solidFill>
                      <a:schemeClr val="tx1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NL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NL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NL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NL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NL" sz="1800" dirty="0">
                  <a:solidFill>
                    <a:schemeClr val="tx1"/>
                  </a:solidFill>
                </a:endParaRPr>
              </a:p>
              <a:p>
                <a:endParaRPr lang="en-NL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/>
                  <a:t>Ex: Total variation is mean coercive as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1800" i="1">
                          <a:latin typeface="Cambria Math" panose="02040503050406030204" pitchFamily="18" charset="0"/>
                        </a:rPr>
                        <m:t>𝑇𝑉</m:t>
                      </m:r>
                      <m:d>
                        <m:dPr>
                          <m:begChr m:val="["/>
                          <m:endChr m:val="]"/>
                          <m:ctrlPr>
                            <a:rPr lang="en-NL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L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NL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NL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NL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L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L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NL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NL" sz="1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NL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L" sz="1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NL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NL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NL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NL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NL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NL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sz="1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NL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L" sz="1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NL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NL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L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L" sz="1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NL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NL" sz="1800" dirty="0"/>
              </a:p>
              <a:p>
                <a:pPr marL="457200" lvl="1" indent="0">
                  <a:buNone/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(mean) Coercivity can be proven directly for </a:t>
                </a:r>
                <a14:m>
                  <m:oMath xmlns:m="http://schemas.openxmlformats.org/officeDocument/2006/math">
                    <m:r>
                      <a:rPr lang="en-NL" sz="180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dirty="0"/>
                  <a:t> or we define a new regularizer with coercive and structural part;</a:t>
                </a:r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𝐽</m:t>
                      </m:r>
                      <m:r>
                        <a:rPr lang="en-NL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1800" i="1" kern="100" dirty="0"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		</a:t>
                </a:r>
                <a:r>
                  <a:rPr lang="en-US" sz="1800" i="1" kern="1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NL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…</m:t>
                          </m:r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𝑇𝑉</m:t>
                      </m:r>
                      <m:d>
                        <m:dPr>
                          <m:begChr m:val="["/>
                          <m:endChr m:val="]"/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NL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…</m:t>
                          </m:r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L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NL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98A1FA-BBCE-E216-1AA1-8B0AFEC4E0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92083"/>
                <a:ext cx="10515600" cy="4351338"/>
              </a:xfrm>
              <a:blipFill>
                <a:blip r:embed="rId3"/>
                <a:stretch>
                  <a:fillRect l="-522" t="-98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13B75D-8805-8170-50AE-2F81A4D7D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16" y="1381809"/>
            <a:ext cx="11015444" cy="60279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CC5DB-61F5-7060-7FB8-9D599C9D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5957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9C463-0B3A-A0E8-3689-13BA4D29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Lower semi-continuity?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54080-055C-5404-FB9A-4328EDBAF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241" y="4582814"/>
            <a:ext cx="7132335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46FFE-F965-2E4A-E205-E13F938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4689" y="4887261"/>
            <a:ext cx="1669112" cy="10082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62C96C2-88DA-4651-945D-136B9E6E7B1F}" type="slidenum">
              <a:rPr lang="en-US" sz="66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6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36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9007064-751C-F83A-E2CB-832488E082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NL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lower semi-continuous	</a:t>
                </a:r>
                <a:endParaRPr lang="en-N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9007064-751C-F83A-E2CB-832488E082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3C770B-1CC5-D60F-F567-BE2EDAE11B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1382"/>
                <a:ext cx="10515600" cy="104005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NL" sz="180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1800" dirty="0"/>
                  <a:t> is lower semi-continuous for topology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NL" sz="180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NL" sz="1800" i="1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r>
                  <a:rPr lang="en-US" sz="1800" dirty="0"/>
                  <a:t> if for all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ℬ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and for all convergent sequences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NL" sz="18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NL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sz="1800">
                            <a:latin typeface="Cambria Math" panose="02040503050406030204" pitchFamily="18" charset="0"/>
                          </a:rPr>
                          <m:t>⟶</m:t>
                        </m:r>
                      </m:e>
                      <m:sub>
                        <m:sSub>
                          <m:sSubPr>
                            <m:ctrlPr>
                              <a:rPr lang="en-NL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NL" sz="1800"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  <m:sub>
                            <m:r>
                              <a:rPr lang="en-NL" sz="1800" i="1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</m:sub>
                    </m:sSub>
                    <m:r>
                      <a:rPr lang="en-NL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r>
                  <a:rPr lang="en-US" sz="1800" dirty="0"/>
                  <a:t>we have</a:t>
                </a:r>
                <a:endParaRPr lang="en-NL" sz="18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3C770B-1CC5-D60F-F567-BE2EDAE11B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1382"/>
                <a:ext cx="10515600" cy="1040054"/>
              </a:xfrm>
              <a:blipFill>
                <a:blip r:embed="rId3"/>
                <a:stretch>
                  <a:fillRect l="-522" t="-467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DE8546-4AC3-2146-C4EA-DDB5BF9FC642}"/>
                  </a:ext>
                </a:extLst>
              </p:cNvPr>
              <p:cNvSpPr txBox="1"/>
              <p:nvPr/>
            </p:nvSpPr>
            <p:spPr>
              <a:xfrm>
                <a:off x="4022934" y="2361750"/>
                <a:ext cx="2685516" cy="489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liminf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NL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NL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𝐽</m:t>
                      </m:r>
                      <m:r>
                        <a:rPr lang="en-NL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NL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NL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DE8546-4AC3-2146-C4EA-DDB5BF9FC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934" y="2361750"/>
                <a:ext cx="2685516" cy="489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ue lines with dots and dots&#10;&#10;Description automatically generated">
            <a:extLst>
              <a:ext uri="{FF2B5EF4-FFF2-40B4-BE49-F238E27FC236}">
                <a16:creationId xmlns:a16="http://schemas.microsoft.com/office/drawing/2014/main" id="{793726B4-4911-712B-C548-ACBFCEDF6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69" y="2447897"/>
            <a:ext cx="2095500" cy="1495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3F48BB-C62E-AD6B-7132-8B121B5877DD}"/>
                  </a:ext>
                </a:extLst>
              </p:cNvPr>
              <p:cNvSpPr txBox="1"/>
              <p:nvPr/>
            </p:nvSpPr>
            <p:spPr>
              <a:xfrm>
                <a:off x="2941711" y="4393300"/>
                <a:ext cx="6097424" cy="14861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NL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…</m:t>
                          </m:r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nary>
                        <m:naryPr>
                          <m:supHide m:val="on"/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NL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NL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NL" sz="1800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en-NL" sz="1800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),</m:t>
                              </m:r>
                              <m:r>
                                <a:rPr lang="en-NL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…</m:t>
                              </m:r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NL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</m:nary>
                      <m: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en-NL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NL" sz="1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L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NL" sz="1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L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3F48BB-C62E-AD6B-7132-8B121B587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711" y="4393300"/>
                <a:ext cx="6097424" cy="14861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13D44D-7AE5-91CF-A6B1-A443B6E0C2E6}"/>
                  </a:ext>
                </a:extLst>
              </p:cNvPr>
              <p:cNvSpPr txBox="1"/>
              <p:nvPr/>
            </p:nvSpPr>
            <p:spPr>
              <a:xfrm>
                <a:off x="2722546" y="3617719"/>
                <a:ext cx="60974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ℬ</m:t>
                      </m:r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𝐵𝑉</m:t>
                              </m:r>
                              <m:d>
                                <m:d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𝑆𝐵𝑉</m:t>
                              </m:r>
                              <m:d>
                                <m:d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N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13D44D-7AE5-91CF-A6B1-A443B6E0C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546" y="3617719"/>
                <a:ext cx="60974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40AAA5-514A-841D-053F-4329F2F52601}"/>
                  </a:ext>
                </a:extLst>
              </p:cNvPr>
              <p:cNvSpPr txBox="1"/>
              <p:nvPr/>
            </p:nvSpPr>
            <p:spPr>
              <a:xfrm>
                <a:off x="1814557" y="5325431"/>
                <a:ext cx="8562886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There are direct conditions on </a:t>
                </a:r>
                <a14:m>
                  <m:oMath xmlns:m="http://schemas.openxmlformats.org/officeDocument/2006/math">
                    <m:r>
                      <a:rPr lang="en-N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NL" sz="18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N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NL" sz="18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NL" sz="18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),</m:t>
                        </m:r>
                        <m:r>
                          <a:rPr lang="en-NL" sz="18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…</m:t>
                        </m:r>
                        <m: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NL" sz="18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N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N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N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N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N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that guarantee this.</a:t>
                </a:r>
              </a:p>
              <a:p>
                <a:r>
                  <a:rPr lang="en-US" dirty="0"/>
                  <a:t>Called the Direct Method of the Calculus of Variations.</a:t>
                </a:r>
                <a:endParaRPr lang="en-N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40AAA5-514A-841D-053F-4329F2F52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557" y="5325431"/>
                <a:ext cx="8562886" cy="681982"/>
              </a:xfrm>
              <a:prstGeom prst="rect">
                <a:avLst/>
              </a:prstGeom>
              <a:blipFill>
                <a:blip r:embed="rId8"/>
                <a:stretch>
                  <a:fillRect l="-641" t="-1802" b="-144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9FB2A420-EDBB-8C2C-C1C6-54F568AC02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278" y="1306862"/>
            <a:ext cx="11015444" cy="602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4B1D5-E5D2-3B1D-6631-782BB4447688}"/>
                  </a:ext>
                </a:extLst>
              </p:cNvPr>
              <p:cNvSpPr txBox="1"/>
              <p:nvPr/>
            </p:nvSpPr>
            <p:spPr>
              <a:xfrm>
                <a:off x="836776" y="2919119"/>
                <a:ext cx="609600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We are looking for lower semi-continuity with respect to the weak topology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NL" sz="180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NL" sz="1800" i="1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r>
                      <a:rPr lang="en-NL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for</a:t>
                </a:r>
                <a:endParaRPr lang="en-US" sz="1400" dirty="0"/>
              </a:p>
              <a:p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sz="1800" dirty="0"/>
                  <a:t>of functionals </a:t>
                </a:r>
                <a14:m>
                  <m:oMath xmlns:m="http://schemas.openxmlformats.org/officeDocument/2006/math">
                    <m:r>
                      <a:rPr lang="en-N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NL" sz="18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begChr m:val="["/>
                        <m:ctrlP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0,</m:t>
                        </m:r>
                        <m:r>
                          <a:rPr lang="en-NL" sz="18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en-US" sz="1800" kern="1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/>
                  <a:t>of the type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4B1D5-E5D2-3B1D-6631-782BB4447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76" y="2919119"/>
                <a:ext cx="6096000" cy="2031325"/>
              </a:xfrm>
              <a:prstGeom prst="rect">
                <a:avLst/>
              </a:prstGeom>
              <a:blipFill>
                <a:blip r:embed="rId10"/>
                <a:stretch>
                  <a:fillRect l="-800" t="-180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04625CB1-96A6-2686-E5D1-D6B1586F58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04044" y="4130703"/>
            <a:ext cx="2038350" cy="14573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7236-12C9-EE1D-2E9E-AF5B3A61B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7652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09C5F-4C38-2294-A8E7-4334322D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912485A-C76F-4C61-12B7-2CC06A634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525" y="3302690"/>
            <a:ext cx="5606473" cy="7900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C2D41D-4589-9D1A-D10F-96EF8B4BF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952" y="480320"/>
            <a:ext cx="6754091" cy="25874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A05ADF-2D88-995D-3D21-E24713384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00" y="4630247"/>
            <a:ext cx="5431922" cy="1354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2250EF-6AC1-0980-3221-D378A1CDE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427" y="3813358"/>
            <a:ext cx="5197868" cy="12509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1A58E3-10C1-190C-A6D6-69E6F4BF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647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E36D8-1C02-6348-E7DC-BE919E47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Integrands</a:t>
            </a:r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6C4679E-77C1-ADAE-EE34-4AD9EB009E4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2620726"/>
                  </p:ext>
                </p:extLst>
              </p:nvPr>
            </p:nvGraphicFramePr>
            <p:xfrm>
              <a:off x="838200" y="1825625"/>
              <a:ext cx="10515600" cy="3355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1814108933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867933683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71361804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316008951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9289433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Name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Function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C_p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Quasiconvex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Coercive</a:t>
                          </a:r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89837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Gradient Difference(GD)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 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Yes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</a:t>
                          </a:r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21278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Dot Product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</a:t>
                          </a:r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62720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Cross-Gradient(CG)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N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NL"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sSub>
                                        <m:sSubPr>
                                          <m:ctrlPr>
                                            <a:rPr lang="en-N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L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NL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NL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NL"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sSub>
                                        <m:sSubPr>
                                          <m:ctrlPr>
                                            <a:rPr lang="en-N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L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NL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N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Yes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</a:t>
                          </a:r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60631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Nambu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NL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NL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∇</m:t>
                                  </m:r>
                                  <m:sSub>
                                    <m:sSubPr>
                                      <m:ctrlPr>
                                        <a:rPr lang="en-NL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L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NL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NL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NL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∇</m:t>
                                  </m:r>
                                  <m:sSub>
                                    <m:sSubPr>
                                      <m:ctrlPr>
                                        <a:rPr lang="en-NL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L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NL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NL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Yes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</a:t>
                          </a:r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2687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/>
                            <a:t>Schatten</a:t>
                          </a:r>
                          <a:r>
                            <a:rPr lang="en-US" dirty="0"/>
                            <a:t> p-norm</a:t>
                          </a:r>
                          <a:endParaRPr lang="en-NL" dirty="0"/>
                        </a:p>
                        <a:p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NL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NL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N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NL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NL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N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NL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NL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NL">
                                                    <a:latin typeface="Cambria Math" panose="02040503050406030204" pitchFamily="18" charset="0"/>
                                                  </a:rPr>
                                                  <m:t>∇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NL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NL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NL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NL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NL">
                                                    <a:latin typeface="Cambria Math" panose="02040503050406030204" pitchFamily="18" charset="0"/>
                                                  </a:rPr>
                                                  <m:t>∇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NL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NL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NL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NL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NL" dirty="0"/>
                        </a:p>
                        <a:p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Yes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Yes</a:t>
                          </a:r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233569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6C4679E-77C1-ADAE-EE34-4AD9EB009E4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2620726"/>
                  </p:ext>
                </p:extLst>
              </p:nvPr>
            </p:nvGraphicFramePr>
            <p:xfrm>
              <a:off x="838200" y="1825625"/>
              <a:ext cx="10515600" cy="3355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1814108933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867933683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71361804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316008951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9289433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Name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Function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C_p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Quasiconvex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Coercive</a:t>
                          </a:r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8983731"/>
                      </a:ext>
                    </a:extLst>
                  </a:tr>
                  <a:tr h="84035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Gradient Difference(GD)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100290" t="-47826" r="-301449" b="-25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Yes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</a:t>
                          </a:r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21278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Dot Product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100290" t="-334426" r="-301449" b="-4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</a:t>
                          </a:r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62720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Cross-Gradient(CG)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100290" t="-434426" r="-301449" b="-3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Yes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</a:t>
                          </a:r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60631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Nambu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100290" t="-534426" r="-301449" b="-2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Yes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</a:t>
                          </a:r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2687044"/>
                      </a:ext>
                    </a:extLst>
                  </a:tr>
                  <a:tr h="10314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/>
                            <a:t>Schatten</a:t>
                          </a:r>
                          <a:r>
                            <a:rPr lang="en-US" dirty="0"/>
                            <a:t> p-norm</a:t>
                          </a:r>
                          <a:endParaRPr lang="en-NL" dirty="0"/>
                        </a:p>
                        <a:p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100290" t="-228994" r="-301449" b="-11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Yes</a:t>
                          </a:r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Yes</a:t>
                          </a:r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23356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2A34A9C-8830-C504-B6D3-26C65A011CCA}"/>
              </a:ext>
            </a:extLst>
          </p:cNvPr>
          <p:cNvSpPr txBox="1"/>
          <p:nvPr/>
        </p:nvSpPr>
        <p:spPr>
          <a:xfrm>
            <a:off x="838200" y="5460763"/>
            <a:ext cx="537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a whole bunch of other ones are not </a:t>
            </a:r>
            <a:r>
              <a:rPr lang="en-US" dirty="0" err="1"/>
              <a:t>quasiconvex</a:t>
            </a:r>
            <a:r>
              <a:rPr lang="en-US" dirty="0"/>
              <a:t>…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C6C1B1-17A6-7267-206A-6FD398204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78" y="1287635"/>
            <a:ext cx="11015444" cy="5161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D65C8-3698-76AC-5B2F-448498D3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81115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Background">
            <a:extLst>
              <a:ext uri="{FF2B5EF4-FFF2-40B4-BE49-F238E27FC236}">
                <a16:creationId xmlns:a16="http://schemas.microsoft.com/office/drawing/2014/main" id="{7DE220E6-BA55-4F04-B3C4-F4985F3E7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int">
            <a:extLst>
              <a:ext uri="{FF2B5EF4-FFF2-40B4-BE49-F238E27FC236}">
                <a16:creationId xmlns:a16="http://schemas.microsoft.com/office/drawing/2014/main" id="{5AE190BC-D2FD-433E-AB89-0DF68EFD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5644" y="0"/>
            <a:ext cx="1046356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6444" y="0"/>
            <a:ext cx="6075554" cy="6858000"/>
          </a:xfrm>
          <a:prstGeom prst="rect">
            <a:avLst/>
          </a:prstGeom>
          <a:ln>
            <a:noFill/>
          </a:ln>
          <a:effectLst>
            <a:outerShdw blurRad="508000" dist="190500" dir="5460000" sx="93000" sy="93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sheet with black text&#10;&#10;Description automatically generated">
            <a:extLst>
              <a:ext uri="{FF2B5EF4-FFF2-40B4-BE49-F238E27FC236}">
                <a16:creationId xmlns:a16="http://schemas.microsoft.com/office/drawing/2014/main" id="{E2953523-84C3-9CA9-6317-A6326EA1D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70" y="1486969"/>
            <a:ext cx="5776887" cy="35672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9F434-AEB3-1A10-FBE4-D4826E4ABB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6432" y="4948014"/>
                <a:ext cx="4554680" cy="1555335"/>
              </a:xfrm>
            </p:spPr>
            <p:txBody>
              <a:bodyPr anchor="ctr"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1900" dirty="0">
                    <a:solidFill>
                      <a:schemeClr val="tx1"/>
                    </a:solidFill>
                  </a:rPr>
                  <a:t>Complicated generalized definitions</a:t>
                </a:r>
                <a:r>
                  <a:rPr lang="en-NL" sz="19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sz="1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NL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𝑔𝐶𝐺</m:t>
                        </m:r>
                      </m:sub>
                    </m:sSub>
                    <m:r>
                      <a:rPr lang="en-NL" sz="19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NL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NL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𝑔𝑁𝑎𝑚𝑏𝑢</m:t>
                        </m:r>
                      </m:sub>
                    </m:sSub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for N &gt; 2 as preserving quasiconvexity.</a:t>
                </a:r>
              </a:p>
              <a:p>
                <a:pPr marL="0" indent="0">
                  <a:buNone/>
                </a:pPr>
                <a:r>
                  <a:rPr lang="en-US" sz="19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L" sz="19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NL" sz="19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9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𝑆𝐵𝑉</m:t>
                            </m:r>
                            <m:sSup>
                              <m:sSupPr>
                                <m:ctrlPr>
                                  <a:rPr lang="en-NL" sz="1900" i="1" kern="1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NL" sz="1900" i="1" kern="100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900" kern="100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900" i="1" kern="1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9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19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we have the same theorem except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NL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𝑉𝑇𝑉</m:t>
                        </m:r>
                      </m:sub>
                    </m:sSub>
                    <m:r>
                      <a:rPr lang="en-NL" sz="1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NL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NL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𝑇𝑁𝑉</m:t>
                        </m:r>
                      </m:sub>
                    </m:sSub>
                    <m:r>
                      <a:rPr lang="en-NL" sz="1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NL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NL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𝑇𝑆𝑉</m:t>
                        </m:r>
                      </m:sub>
                    </m:sSub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don’t work because they have linear growth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L" sz="19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NL" sz="19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L" sz="19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9F434-AEB3-1A10-FBE4-D4826E4ABB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6432" y="4948014"/>
                <a:ext cx="4554680" cy="1555335"/>
              </a:xfrm>
              <a:blipFill>
                <a:blip r:embed="rId3"/>
                <a:stretch>
                  <a:fillRect l="-1071" t="-1607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C242A8-121F-1DCF-9F5B-EB55AE99F939}"/>
                  </a:ext>
                </a:extLst>
              </p:cNvPr>
              <p:cNvSpPr txBox="1"/>
              <p:nvPr/>
            </p:nvSpPr>
            <p:spPr>
              <a:xfrm>
                <a:off x="5635952" y="711407"/>
                <a:ext cx="6246974" cy="604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𝑉𝑇𝑉</m:t>
                          </m:r>
                        </m:sub>
                      </m:sSub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NL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sSub>
                                        <m:sSub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NL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NL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NL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sSub>
                                        <m:sSub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C242A8-121F-1DCF-9F5B-EB55AE99F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952" y="711407"/>
                <a:ext cx="6246974" cy="604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C73228-478F-91E5-7E5A-319C7CC902FE}"/>
                  </a:ext>
                </a:extLst>
              </p:cNvPr>
              <p:cNvSpPr txBox="1"/>
              <p:nvPr/>
            </p:nvSpPr>
            <p:spPr>
              <a:xfrm>
                <a:off x="5635952" y="1366755"/>
                <a:ext cx="6246974" cy="604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𝑇𝑁𝑉</m:t>
                          </m:r>
                        </m:sub>
                      </m:sSub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sSub>
                                    <m:sSubPr>
                                      <m:ctrlP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NL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sSub>
                                    <m:sSubPr>
                                      <m:ctrlP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C73228-478F-91E5-7E5A-319C7CC90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952" y="1366755"/>
                <a:ext cx="6246974" cy="6044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6ED0C6-ADCB-EB67-138A-14A5755DD208}"/>
                  </a:ext>
                </a:extLst>
              </p:cNvPr>
              <p:cNvSpPr txBox="1"/>
              <p:nvPr/>
            </p:nvSpPr>
            <p:spPr>
              <a:xfrm>
                <a:off x="5965468" y="2008145"/>
                <a:ext cx="6246974" cy="453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L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NL" i="1">
                              <a:latin typeface="Cambria Math" panose="02040503050406030204" pitchFamily="18" charset="0"/>
                            </a:rPr>
                            <m:t>𝑇𝑆𝑉</m:t>
                          </m:r>
                        </m:sub>
                      </m:sSub>
                      <m:r>
                        <a:rPr lang="en-NL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N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NL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NL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N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NL" i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NL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6ED0C6-ADCB-EB67-138A-14A5755DD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468" y="2008145"/>
                <a:ext cx="6246974" cy="453266"/>
              </a:xfrm>
              <a:prstGeom prst="rect">
                <a:avLst/>
              </a:prstGeom>
              <a:blipFill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D7F165-0261-A69A-93FC-82BC299B1530}"/>
                  </a:ext>
                </a:extLst>
              </p:cNvPr>
              <p:cNvSpPr txBox="1"/>
              <p:nvPr/>
            </p:nvSpPr>
            <p:spPr>
              <a:xfrm>
                <a:off x="5857551" y="2429246"/>
                <a:ext cx="6246974" cy="679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𝑔𝐺𝐷</m:t>
                          </m:r>
                        </m:sub>
                      </m:sSub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=1,…,</m:t>
                          </m:r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NL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sSub>
                                        <m:sSub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NL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NL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sSub>
                                        <m:sSub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D7F165-0261-A69A-93FC-82BC299B1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551" y="2429246"/>
                <a:ext cx="6246974" cy="6799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EC3D16-FE77-7DF4-29BA-D9BE0DF965D9}"/>
                  </a:ext>
                </a:extLst>
              </p:cNvPr>
              <p:cNvSpPr txBox="1"/>
              <p:nvPr/>
            </p:nvSpPr>
            <p:spPr>
              <a:xfrm>
                <a:off x="5857551" y="3113592"/>
                <a:ext cx="6246974" cy="679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𝑗𝐶𝐺</m:t>
                          </m:r>
                        </m:sub>
                      </m:sSub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=1,…,</m:t>
                          </m:r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NL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sSub>
                                        <m:sSub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NL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NL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sSub>
                                        <m:sSub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EC3D16-FE77-7DF4-29BA-D9BE0DF9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551" y="3113592"/>
                <a:ext cx="6246974" cy="6799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9105A7-44DD-D53C-E904-B253D25F6A94}"/>
                  </a:ext>
                </a:extLst>
              </p:cNvPr>
              <p:cNvSpPr txBox="1"/>
              <p:nvPr/>
            </p:nvSpPr>
            <p:spPr>
              <a:xfrm>
                <a:off x="5936480" y="3728463"/>
                <a:ext cx="6246974" cy="679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𝑗𝑁𝑎𝑚𝑏𝑢</m:t>
                          </m:r>
                        </m:sub>
                      </m:sSub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=1,…,</m:t>
                          </m:r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sSub>
                                    <m:sSubPr>
                                      <m:ctrlP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sSub>
                                    <m:sSubPr>
                                      <m:ctrlP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N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9105A7-44DD-D53C-E904-B253D25F6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480" y="3728463"/>
                <a:ext cx="6246974" cy="6799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AA1352F-3CFE-D3F6-7F8E-E78393F16494}"/>
              </a:ext>
            </a:extLst>
          </p:cNvPr>
          <p:cNvSpPr txBox="1"/>
          <p:nvPr/>
        </p:nvSpPr>
        <p:spPr>
          <a:xfrm>
            <a:off x="512748" y="427290"/>
            <a:ext cx="5294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Theoretical Results</a:t>
            </a:r>
            <a:endParaRPr lang="en-NL" sz="3600" dirty="0">
              <a:latin typeface="+mj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DB78769-A4F3-791C-60AF-5279766357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684" y="908725"/>
            <a:ext cx="5776887" cy="6027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08AC22-FD97-1E5D-8F70-3B881ACD4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2503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  <p:bldP spid="13" grpId="0"/>
      <p:bldP spid="18" grpId="0"/>
      <p:bldP spid="20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22E-94DF-CA2E-F4B3-B88210842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365125"/>
            <a:ext cx="5157787" cy="823912"/>
          </a:xfrm>
        </p:spPr>
        <p:txBody>
          <a:bodyPr/>
          <a:lstStyle/>
          <a:p>
            <a:r>
              <a:rPr lang="en-US" dirty="0"/>
              <a:t>Geophysical Surveying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0968C-8F95-47DB-A3E1-D2899626C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98077"/>
            <a:ext cx="5157787" cy="44915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DC Conductivity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503B8-AC2A-8A67-12E7-F37FE8BA6C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1537" y="365125"/>
            <a:ext cx="5183188" cy="823912"/>
          </a:xfrm>
        </p:spPr>
        <p:txBody>
          <a:bodyPr/>
          <a:lstStyle/>
          <a:p>
            <a:r>
              <a:rPr lang="en-US" dirty="0"/>
              <a:t>Medical Imaging</a:t>
            </a:r>
            <a:endParaRPr lang="en-NL" dirty="0"/>
          </a:p>
        </p:txBody>
      </p:sp>
      <p:pic>
        <p:nvPicPr>
          <p:cNvPr id="8" name="Content Placeholder 7" descr="Diagram of a diagram of a current&#10;&#10;Description automatically generated">
            <a:extLst>
              <a:ext uri="{FF2B5EF4-FFF2-40B4-BE49-F238E27FC236}">
                <a16:creationId xmlns:a16="http://schemas.microsoft.com/office/drawing/2014/main" id="{60D82153-3AC9-E467-CEA8-EE9AAF57F19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08" y="2257934"/>
            <a:ext cx="2205096" cy="191854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D00704-CFC6-2014-056E-850D894BF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47"/>
          <a:stretch/>
        </p:blipFill>
        <p:spPr>
          <a:xfrm>
            <a:off x="3376506" y="2372632"/>
            <a:ext cx="3022813" cy="12239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A01BF8-64B9-9E5E-8363-0AE8D1F95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47"/>
          <a:stretch/>
        </p:blipFill>
        <p:spPr>
          <a:xfrm>
            <a:off x="3608723" y="4780220"/>
            <a:ext cx="3022814" cy="1223993"/>
          </a:xfrm>
          <a:prstGeom prst="rect">
            <a:avLst/>
          </a:prstGeom>
        </p:spPr>
      </p:pic>
      <p:pic>
        <p:nvPicPr>
          <p:cNvPr id="13" name="Picture 12" descr="A diagram of a complex structure&#10;&#10;Description automatically generated">
            <a:extLst>
              <a:ext uri="{FF2B5EF4-FFF2-40B4-BE49-F238E27FC236}">
                <a16:creationId xmlns:a16="http://schemas.microsoft.com/office/drawing/2014/main" id="{570FCCE0-1AEA-C2F7-A47B-3F0CC3D40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65" y="4808402"/>
            <a:ext cx="2539581" cy="1412504"/>
          </a:xfrm>
          <a:prstGeom prst="rect">
            <a:avLst/>
          </a:prstGeom>
        </p:spPr>
      </p:pic>
      <p:pic>
        <p:nvPicPr>
          <p:cNvPr id="15" name="Picture 14" descr="A close-up of a brain scan&#10;&#10;Description automatically generated">
            <a:extLst>
              <a:ext uri="{FF2B5EF4-FFF2-40B4-BE49-F238E27FC236}">
                <a16:creationId xmlns:a16="http://schemas.microsoft.com/office/drawing/2014/main" id="{25D4C7D0-12CC-0FC6-D824-701B33B02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879" y="2360068"/>
            <a:ext cx="3445125" cy="1714273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9D6ED59-B93E-0235-8676-E14944F366C9}"/>
              </a:ext>
            </a:extLst>
          </p:cNvPr>
          <p:cNvSpPr txBox="1">
            <a:spLocks/>
          </p:cNvSpPr>
          <p:nvPr/>
        </p:nvSpPr>
        <p:spPr>
          <a:xfrm>
            <a:off x="6689549" y="1698077"/>
            <a:ext cx="5157787" cy="4491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MRI scan</a:t>
            </a:r>
          </a:p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ABDB8C-0709-0B24-46BC-124C5AA82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323" y="4674629"/>
            <a:ext cx="1435934" cy="1976824"/>
          </a:xfrm>
          <a:prstGeom prst="rect">
            <a:avLst/>
          </a:prstGeom>
        </p:spPr>
      </p:pic>
      <p:pic>
        <p:nvPicPr>
          <p:cNvPr id="22" name="Picture 21" descr="A close-up of a brain&#10;&#10;Description automatically generated">
            <a:extLst>
              <a:ext uri="{FF2B5EF4-FFF2-40B4-BE49-F238E27FC236}">
                <a16:creationId xmlns:a16="http://schemas.microsoft.com/office/drawing/2014/main" id="{519148CB-9A23-08DC-7C99-60E11BFF26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364" y="4674629"/>
            <a:ext cx="1754640" cy="18202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F7B869-C448-7640-864D-65F449BB1C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276" y="1152483"/>
            <a:ext cx="5472151" cy="6027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D8A520-9824-D75D-A833-94AC7DBDC8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2365" y="1165479"/>
            <a:ext cx="5472151" cy="60279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DC499DE-2249-E2B8-794B-372486FC06E1}"/>
              </a:ext>
            </a:extLst>
          </p:cNvPr>
          <p:cNvSpPr txBox="1"/>
          <p:nvPr/>
        </p:nvSpPr>
        <p:spPr>
          <a:xfrm>
            <a:off x="839787" y="4199650"/>
            <a:ext cx="515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Borehole Tomography</a:t>
            </a:r>
            <a:endParaRPr lang="en-NL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C718C-53E8-7940-BF78-879E9F722230}"/>
              </a:ext>
            </a:extLst>
          </p:cNvPr>
          <p:cNvSpPr txBox="1"/>
          <p:nvPr/>
        </p:nvSpPr>
        <p:spPr>
          <a:xfrm>
            <a:off x="6698094" y="4199650"/>
            <a:ext cx="609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PET scan</a:t>
            </a:r>
            <a:endParaRPr lang="en-NL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592E90-5730-FB58-A5F1-35B638D1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915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8" grpId="0"/>
      <p:bldP spid="25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F686A-1D8B-6CD7-3A52-0D7D1B401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Testing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11889-6301-F610-F8D5-495EC7C96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516"/>
            <a:ext cx="10515600" cy="867568"/>
          </a:xfrm>
        </p:spPr>
        <p:txBody>
          <a:bodyPr/>
          <a:lstStyle/>
          <a:p>
            <a:endParaRPr lang="en-US" sz="1800" dirty="0"/>
          </a:p>
          <a:p>
            <a:r>
              <a:rPr lang="en-US" sz="1800" dirty="0"/>
              <a:t>General joint inverse problem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2AD1D-2AA5-85E8-ED34-F001F0F50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98" y="2097088"/>
            <a:ext cx="7239000" cy="581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E4748F-ECC6-3CF3-C7D9-9112FAC90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771334"/>
            <a:ext cx="4093304" cy="27883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E9A1E4-0C8F-916D-D4DC-A258968A3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087" y="3246509"/>
            <a:ext cx="4362450" cy="1076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02A7C8-D509-87A4-7A3C-551F59A8F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81" y="1298295"/>
            <a:ext cx="11015444" cy="5158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61E0E-6259-6703-1912-476BB6D78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81" y="5297361"/>
            <a:ext cx="6715125" cy="971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4F1E64-B6FF-E7D5-3314-8174D6CE6587}"/>
                  </a:ext>
                </a:extLst>
              </p:cNvPr>
              <p:cNvSpPr txBox="1"/>
              <p:nvPr/>
            </p:nvSpPr>
            <p:spPr>
              <a:xfrm>
                <a:off x="-870857" y="4891230"/>
                <a:ext cx="6096000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L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NL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NL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N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L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NL" i="1">
                              <a:latin typeface="Cambria Math" panose="02040503050406030204" pitchFamily="18" charset="0"/>
                            </a:rPr>
                            <m:t>𝑔𝐶𝐺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4F1E64-B6FF-E7D5-3314-8174D6CE6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0857" y="4891230"/>
                <a:ext cx="6096000" cy="391902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A82699-3FFE-908E-B188-22890A6D39BA}"/>
                  </a:ext>
                </a:extLst>
              </p:cNvPr>
              <p:cNvSpPr txBox="1"/>
              <p:nvPr/>
            </p:nvSpPr>
            <p:spPr>
              <a:xfrm>
                <a:off x="838200" y="2691981"/>
                <a:ext cx="653142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Image enhancement: </a:t>
                </a:r>
                <a14:m>
                  <m:oMath xmlns:m="http://schemas.openxmlformats.org/officeDocument/2006/math">
                    <m:r>
                      <a:rPr lang="en-N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N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 3, </m:t>
                    </m:r>
                    <m:r>
                      <a:rPr lang="en-N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N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 2</m:t>
                    </m:r>
                  </m:oMath>
                </a14:m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A82699-3FFE-908E-B188-22890A6D3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91981"/>
                <a:ext cx="6531428" cy="584775"/>
              </a:xfrm>
              <a:prstGeom prst="rect">
                <a:avLst/>
              </a:prstGeom>
              <a:blipFill>
                <a:blip r:embed="rId8"/>
                <a:stretch>
                  <a:fillRect l="-654" t="-625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DA2D47-B969-0377-8ABE-656165B39E45}"/>
                  </a:ext>
                </a:extLst>
              </p:cNvPr>
              <p:cNvSpPr txBox="1"/>
              <p:nvPr/>
            </p:nvSpPr>
            <p:spPr>
              <a:xfrm>
                <a:off x="838200" y="4604419"/>
                <a:ext cx="65314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sz="18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blurring operators</a:t>
                </a:r>
              </a:p>
              <a:p>
                <a:pPr marL="0" indent="0">
                  <a:buNone/>
                </a:pPr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Using </a:t>
                </a:r>
                <a:endParaRPr lang="en-NL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DA2D47-B969-0377-8ABE-656165B39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04419"/>
                <a:ext cx="6531428" cy="646331"/>
              </a:xfrm>
              <a:prstGeom prst="rect">
                <a:avLst/>
              </a:prstGeom>
              <a:blipFill>
                <a:blip r:embed="rId9"/>
                <a:stretch>
                  <a:fillRect l="-840" t="-4717" b="-1509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68EE1-2AA8-C89A-983E-C8D58B0BC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3306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46A1E3-AD09-70E4-1C08-CEF6A0EBF443}"/>
                  </a:ext>
                </a:extLst>
              </p:cNvPr>
              <p:cNvSpPr txBox="1"/>
              <p:nvPr/>
            </p:nvSpPr>
            <p:spPr>
              <a:xfrm>
                <a:off x="838200" y="3979280"/>
                <a:ext cx="7849132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Linear parallel level sets</a:t>
                </a:r>
              </a:p>
              <a:p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Quadratic parallel level sets</a:t>
                </a:r>
              </a:p>
              <a:p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Nambu </a:t>
                </a:r>
              </a:p>
              <a:p>
                <a:pPr marL="0" indent="0">
                  <a:buNone/>
                </a:pPr>
                <a:endParaRPr lang="en-NL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/>
                  <a:t>Structural similarity outperforms other approaches</a:t>
                </a:r>
                <a:r>
                  <a:rPr lang="en-US" dirty="0"/>
                  <a:t> but similar across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46A1E3-AD09-70E4-1C08-CEF6A0EBF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79280"/>
                <a:ext cx="7849132" cy="2031325"/>
              </a:xfrm>
              <a:prstGeom prst="rect">
                <a:avLst/>
              </a:prstGeom>
              <a:blipFill>
                <a:blip r:embed="rId2"/>
                <a:stretch>
                  <a:fillRect l="-699" t="-1502" b="-390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AF04BCE-4FD0-19E4-A046-9181F11D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results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A7505-919C-DD76-BD90-E53A0EB63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5255"/>
          </a:xfrm>
        </p:spPr>
        <p:txBody>
          <a:bodyPr/>
          <a:lstStyle/>
          <a:p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[Ehrhardt and 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Arridge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 de-noising and de-</a:t>
            </a:r>
            <a:r>
              <a:rPr lang="en-US" sz="18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moisaicking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with “parallel level sets”</a:t>
            </a:r>
          </a:p>
          <a:p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54B84-20E7-6D83-E23F-CE75EDA1A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11" y="2241611"/>
            <a:ext cx="6367728" cy="1604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43707-66D3-D4C8-2A74-40B45B9A6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9985" y="1825624"/>
            <a:ext cx="1960752" cy="43513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14E7D2-AF81-ECFF-28A7-ED5156C21D35}"/>
                  </a:ext>
                </a:extLst>
              </p:cNvPr>
              <p:cNvSpPr txBox="1"/>
              <p:nvPr/>
            </p:nvSpPr>
            <p:spPr>
              <a:xfrm>
                <a:off x="2734395" y="403770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𝐿𝑃</m:t>
                          </m:r>
                        </m:sub>
                      </m:sSub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14E7D2-AF81-ECFF-28A7-ED5156C21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395" y="4037709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8C1C35-5D83-4512-A509-4F4781D4EEE3}"/>
                  </a:ext>
                </a:extLst>
              </p:cNvPr>
              <p:cNvSpPr txBox="1"/>
              <p:nvPr/>
            </p:nvSpPr>
            <p:spPr>
              <a:xfrm>
                <a:off x="3152561" y="4435676"/>
                <a:ext cx="6097424" cy="856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L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NL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𝑄𝑃</m:t>
                          </m:r>
                        </m:sub>
                      </m:sSub>
                      <m:r>
                        <a:rPr lang="en-NL" sz="1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NL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NL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8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NL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NL" sz="18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∇</m:t>
                                  </m:r>
                                  <m:sSub>
                                    <m:sSubPr>
                                      <m:ctrlPr>
                                        <a:rPr lang="en-NL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L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NL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8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8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NL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NL" sz="18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∇</m:t>
                                  </m:r>
                                  <m:sSub>
                                    <m:sSubPr>
                                      <m:ctrlPr>
                                        <a:rPr lang="en-NL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L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NL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8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NL" sz="1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NL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NL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NL" sz="18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NL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L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NL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NL" sz="18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NL" sz="18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NL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L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NL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NL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L" sz="18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NL" sz="1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L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8C1C35-5D83-4512-A509-4F4781D4E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561" y="4435676"/>
                <a:ext cx="6097424" cy="856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672D19-0217-C90F-35F1-D184AD395A7A}"/>
                  </a:ext>
                </a:extLst>
              </p:cNvPr>
              <p:cNvSpPr txBox="1"/>
              <p:nvPr/>
            </p:nvSpPr>
            <p:spPr>
              <a:xfrm>
                <a:off x="2279196" y="4922670"/>
                <a:ext cx="60974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𝑁𝑎𝑚𝑏𝑢</m:t>
                          </m:r>
                        </m:sub>
                      </m:sSub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672D19-0217-C90F-35F1-D184AD395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196" y="4922670"/>
                <a:ext cx="609742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5D515F9-DCBD-DB58-E616-A3159B764B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551" y="1222832"/>
            <a:ext cx="11015444" cy="602791"/>
          </a:xfrm>
          <a:prstGeom prst="rect">
            <a:avLst/>
          </a:prstGeom>
        </p:spPr>
      </p:pic>
      <p:pic>
        <p:nvPicPr>
          <p:cNvPr id="20" name="Graphic 19" descr="Badge Cross with solid fill">
            <a:extLst>
              <a:ext uri="{FF2B5EF4-FFF2-40B4-BE49-F238E27FC236}">
                <a16:creationId xmlns:a16="http://schemas.microsoft.com/office/drawing/2014/main" id="{6546C449-51A3-D083-CC64-339B32923E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73391" y="3580508"/>
            <a:ext cx="914400" cy="914400"/>
          </a:xfrm>
          <a:prstGeom prst="rect">
            <a:avLst/>
          </a:prstGeom>
        </p:spPr>
      </p:pic>
      <p:pic>
        <p:nvPicPr>
          <p:cNvPr id="21" name="Graphic 20" descr="Badge Cross with solid fill">
            <a:extLst>
              <a:ext uri="{FF2B5EF4-FFF2-40B4-BE49-F238E27FC236}">
                <a16:creationId xmlns:a16="http://schemas.microsoft.com/office/drawing/2014/main" id="{A27ADDCB-670B-C0F3-001D-B1757012C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71360" y="4387336"/>
            <a:ext cx="914400" cy="914400"/>
          </a:xfrm>
          <a:prstGeom prst="rect">
            <a:avLst/>
          </a:prstGeom>
        </p:spPr>
      </p:pic>
      <p:pic>
        <p:nvPicPr>
          <p:cNvPr id="23" name="Graphic 22" descr="Checkbox Checked with solid fill">
            <a:extLst>
              <a:ext uri="{FF2B5EF4-FFF2-40B4-BE49-F238E27FC236}">
                <a16:creationId xmlns:a16="http://schemas.microsoft.com/office/drawing/2014/main" id="{5D1AA1FA-B426-78D0-3F7A-646BB427F4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63078" y="4834802"/>
            <a:ext cx="1130796" cy="11307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3718C-9B65-71D5-2E68-C24951A7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0535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70EC-8731-208A-694C-6C6574AB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69CDA-B2B4-39E0-D883-DE3CF4A1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1865"/>
          </a:xfrm>
        </p:spPr>
        <p:txBody>
          <a:bodyPr>
            <a:normAutofit/>
          </a:bodyPr>
          <a:lstStyle/>
          <a:p>
            <a:r>
              <a:rPr lang="en-US" sz="1800" dirty="0"/>
              <a:t>Want to solve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F7F8BC-B3DB-6882-C4E3-FD838B4E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775" y="1843803"/>
            <a:ext cx="4362450" cy="1076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E6AF74-8978-F777-A942-9B606FE90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37" y="3055065"/>
            <a:ext cx="4048125" cy="1314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172AB8-2B2B-ECE6-D298-F36E59509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25" y="1222834"/>
            <a:ext cx="11015444" cy="602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2C63AB-CD41-B305-0FBE-9F2680917EC9}"/>
              </a:ext>
            </a:extLst>
          </p:cNvPr>
          <p:cNvSpPr txBox="1"/>
          <p:nvPr/>
        </p:nvSpPr>
        <p:spPr>
          <a:xfrm>
            <a:off x="838198" y="4250510"/>
            <a:ext cx="8854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is TV regularization and a standard convex optimalisation problem: Bregman method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969315-BBDF-3655-7C9B-EB10E08F4126}"/>
              </a:ext>
            </a:extLst>
          </p:cNvPr>
          <p:cNvSpPr txBox="1"/>
          <p:nvPr/>
        </p:nvSpPr>
        <p:spPr>
          <a:xfrm>
            <a:off x="838198" y="4845206"/>
            <a:ext cx="8090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 is continuous and non-convex optimalisation: L-BFGS-B method</a:t>
            </a:r>
            <a:endParaRPr lang="en-NL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ABC134-7832-F13F-1B54-B6BCAB44BAF2}"/>
              </a:ext>
            </a:extLst>
          </p:cNvPr>
          <p:cNvSpPr txBox="1"/>
          <p:nvPr/>
        </p:nvSpPr>
        <p:spPr>
          <a:xfrm>
            <a:off x="838198" y="29122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Define new sub-problems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9A873-9852-B77D-A6E3-A1C5E7C48ECC}"/>
              </a:ext>
            </a:extLst>
          </p:cNvPr>
          <p:cNvSpPr txBox="1"/>
          <p:nvPr/>
        </p:nvSpPr>
        <p:spPr>
          <a:xfrm>
            <a:off x="838198" y="5439902"/>
            <a:ext cx="6614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clear what combination of solving A and B is best</a:t>
            </a:r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A7DE4-6485-C0D5-A033-139DE187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6045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1FC8-6AD6-D643-ADE9-F26582835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  <a:endParaRPr lang="en-NL" dirty="0"/>
          </a:p>
        </p:txBody>
      </p:sp>
      <p:pic>
        <p:nvPicPr>
          <p:cNvPr id="5" name="Content Placeholder 4" descr="A collage of images of different colors&#10;&#10;Description automatically generated">
            <a:extLst>
              <a:ext uri="{FF2B5EF4-FFF2-40B4-BE49-F238E27FC236}">
                <a16:creationId xmlns:a16="http://schemas.microsoft.com/office/drawing/2014/main" id="{BAD2B6DE-19B9-76B4-0A4C-88794E38D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9" y="1690688"/>
            <a:ext cx="7813613" cy="3906807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3932A8E-4883-6977-02D0-B7B3A2D61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618526"/>
              </p:ext>
            </p:extLst>
          </p:nvPr>
        </p:nvGraphicFramePr>
        <p:xfrm>
          <a:off x="8409062" y="2259935"/>
          <a:ext cx="341166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223">
                  <a:extLst>
                    <a:ext uri="{9D8B030D-6E8A-4147-A177-3AD203B41FA5}">
                      <a16:colId xmlns:a16="http://schemas.microsoft.com/office/drawing/2014/main" val="2217808486"/>
                    </a:ext>
                  </a:extLst>
                </a:gridCol>
                <a:gridCol w="1137223">
                  <a:extLst>
                    <a:ext uri="{9D8B030D-6E8A-4147-A177-3AD203B41FA5}">
                      <a16:colId xmlns:a16="http://schemas.microsoft.com/office/drawing/2014/main" val="327871645"/>
                    </a:ext>
                  </a:extLst>
                </a:gridCol>
                <a:gridCol w="1137223">
                  <a:extLst>
                    <a:ext uri="{9D8B030D-6E8A-4147-A177-3AD203B41FA5}">
                      <a16:colId xmlns:a16="http://schemas.microsoft.com/office/drawing/2014/main" val="1299745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PSNR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SSIM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16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20.6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881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20.6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303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258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86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21.7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365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34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642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TV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27768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E3B850C-EE21-98B6-1302-B1C0E5E9F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17" y="1260505"/>
            <a:ext cx="11015444" cy="6027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82E39-C120-9A0A-C49E-0BB4B2D11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7893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70EC-8731-208A-694C-6C6574AB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172AB8-2B2B-ECE6-D298-F36E5950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80" y="1268636"/>
            <a:ext cx="11015444" cy="602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2C63AB-CD41-B305-0FBE-9F2680917EC9}"/>
              </a:ext>
            </a:extLst>
          </p:cNvPr>
          <p:cNvSpPr txBox="1"/>
          <p:nvPr/>
        </p:nvSpPr>
        <p:spPr>
          <a:xfrm>
            <a:off x="658878" y="4866585"/>
            <a:ext cx="8854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Algorithm S: Solve A(u) then S(u)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969315-BBDF-3655-7C9B-EB10E08F4126}"/>
              </a:ext>
            </a:extLst>
          </p:cNvPr>
          <p:cNvSpPr txBox="1"/>
          <p:nvPr/>
        </p:nvSpPr>
        <p:spPr>
          <a:xfrm>
            <a:off x="658879" y="3244334"/>
            <a:ext cx="8090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sz="1800" dirty="0"/>
              <a:t> is continuous and non-convex: L-BFGS-B method</a:t>
            </a:r>
            <a:endParaRPr lang="en-NL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A7DE4-6485-C0D5-A033-139DE187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24</a:t>
            </a:fld>
            <a:endParaRPr lang="en-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06D7E6-8E1C-49EA-A4EA-9A3C07090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954" y="2626237"/>
            <a:ext cx="5638800" cy="57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64382D-8194-9CD5-6CA2-1F83E92D8E14}"/>
              </a:ext>
            </a:extLst>
          </p:cNvPr>
          <p:cNvSpPr txBox="1"/>
          <p:nvPr/>
        </p:nvSpPr>
        <p:spPr>
          <a:xfrm>
            <a:off x="658879" y="1797144"/>
            <a:ext cx="8854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Algorithms E and D first solve sub-problem A then B.</a:t>
            </a:r>
            <a:endParaRPr lang="en-US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D888A-72DA-E80A-DA2F-9A9691F9C2D8}"/>
              </a:ext>
            </a:extLst>
          </p:cNvPr>
          <p:cNvSpPr txBox="1"/>
          <p:nvPr/>
        </p:nvSpPr>
        <p:spPr>
          <a:xfrm>
            <a:off x="658878" y="2441789"/>
            <a:ext cx="8854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Define a new coercive sub-problem 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F89634-2AF6-FC9E-4E04-71DD50D0D6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399"/>
          <a:stretch/>
        </p:blipFill>
        <p:spPr>
          <a:xfrm>
            <a:off x="4071937" y="4003098"/>
            <a:ext cx="4048125" cy="71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4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72F5-5042-FFE3-F7F3-0C8C4FF3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  <a:endParaRPr lang="en-NL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53279D1-C03F-A107-F715-145F3BAC7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793261"/>
              </p:ext>
            </p:extLst>
          </p:nvPr>
        </p:nvGraphicFramePr>
        <p:xfrm>
          <a:off x="8386618" y="2224739"/>
          <a:ext cx="347071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906">
                  <a:extLst>
                    <a:ext uri="{9D8B030D-6E8A-4147-A177-3AD203B41FA5}">
                      <a16:colId xmlns:a16="http://schemas.microsoft.com/office/drawing/2014/main" val="2581863442"/>
                    </a:ext>
                  </a:extLst>
                </a:gridCol>
                <a:gridCol w="1156906">
                  <a:extLst>
                    <a:ext uri="{9D8B030D-6E8A-4147-A177-3AD203B41FA5}">
                      <a16:colId xmlns:a16="http://schemas.microsoft.com/office/drawing/2014/main" val="1441593372"/>
                    </a:ext>
                  </a:extLst>
                </a:gridCol>
                <a:gridCol w="1156906">
                  <a:extLst>
                    <a:ext uri="{9D8B030D-6E8A-4147-A177-3AD203B41FA5}">
                      <a16:colId xmlns:a16="http://schemas.microsoft.com/office/drawing/2014/main" val="238200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PSNR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SSIM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749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TV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20.9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77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4716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F28DB8B-EC42-50ED-7F81-08E459EE7E83}"/>
              </a:ext>
            </a:extLst>
          </p:cNvPr>
          <p:cNvSpPr txBox="1"/>
          <p:nvPr/>
        </p:nvSpPr>
        <p:spPr>
          <a:xfrm>
            <a:off x="8361217" y="4408536"/>
            <a:ext cx="3241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Noticeable increase visually and quantitatively!</a:t>
            </a:r>
            <a:endParaRPr lang="en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 </a:t>
            </a:r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4E5CE-9EF1-2552-5E72-C89246ADC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17" y="1260505"/>
            <a:ext cx="11015444" cy="6027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B60CC2-040D-F9E1-414E-8FB00C338941}"/>
                  </a:ext>
                </a:extLst>
              </p:cNvPr>
              <p:cNvSpPr txBox="1"/>
              <p:nvPr/>
            </p:nvSpPr>
            <p:spPr>
              <a:xfrm>
                <a:off x="8361218" y="5331866"/>
                <a:ext cx="3091543" cy="945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Similar performance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sz="18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𝑔𝐶𝐺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𝑔𝑁𝑎𝑚𝑏𝑢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𝑗𝐶𝐺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𝑗𝑁𝑎𝑚𝑏𝑢</m:t>
                        </m:r>
                      </m:sub>
                    </m:sSub>
                  </m:oMath>
                </a14:m>
                <a:endParaRPr lang="en-NL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when using best parameters. </a:t>
                </a:r>
                <a:endParaRPr lang="en-NL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B60CC2-040D-F9E1-414E-8FB00C338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218" y="5331866"/>
                <a:ext cx="3091543" cy="945900"/>
              </a:xfrm>
              <a:prstGeom prst="rect">
                <a:avLst/>
              </a:prstGeom>
              <a:blipFill>
                <a:blip r:embed="rId3"/>
                <a:stretch>
                  <a:fillRect l="-1775" t="-3871" b="-967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6A0CF5-10F9-1BA1-5EB6-52E40EECD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25</a:t>
            </a:fld>
            <a:endParaRPr lang="en-NL"/>
          </a:p>
        </p:txBody>
      </p:sp>
      <p:pic>
        <p:nvPicPr>
          <p:cNvPr id="14" name="Picture 13" descr="A group of images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ACC589B9-3E63-38EC-BD12-0DB9EFCBF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74" y="1653071"/>
            <a:ext cx="7444942" cy="45768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411A6A-CA6B-5DC1-7602-E62FD3064E0B}"/>
              </a:ext>
            </a:extLst>
          </p:cNvPr>
          <p:cNvSpPr txBox="1"/>
          <p:nvPr/>
        </p:nvSpPr>
        <p:spPr>
          <a:xfrm>
            <a:off x="8361216" y="3584923"/>
            <a:ext cx="3241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phantom phenomena in TV.</a:t>
            </a:r>
            <a:endParaRPr lang="en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2777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B8D15-B929-94DB-EA6A-829F0022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	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32C9D0-9F4F-B217-FBF0-60FAF768BC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1800" dirty="0"/>
                  <a:t>In many situations measurements of the same system are performed via different methods.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800" dirty="0"/>
                  <a:t>Mathematically, we can couple these inverse problems via structural similarity with a regularizer that is an integral of type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NL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800" dirty="0"/>
                  <a:t>We need to take care, as the problem is only well-posed for some integrands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sz="18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NL" sz="18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N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N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N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NL" sz="18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…</m:t>
                        </m:r>
                        <m: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NL" sz="18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N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N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N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we can proof or disprove well-posedness via quasiconvexity and growth conditions.</a:t>
                </a:r>
                <a:endParaRPr lang="en-NL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800" dirty="0"/>
                  <a:t>Our deeper understanding of the joint problem provides us with criteria to get well-posed problems for more than 2 different methods (</a:t>
                </a:r>
                <a14:m>
                  <m:oMath xmlns:m="http://schemas.openxmlformats.org/officeDocument/2006/math">
                    <m:r>
                      <a:rPr lang="en-N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N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&gt; 2</m:t>
                    </m:r>
                  </m:oMath>
                </a14:m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and any </a:t>
                </a:r>
                <a:r>
                  <a:rPr lang="en-US" sz="1800" kern="100" dirty="0">
                    <a:solidFill>
                      <a:schemeClr val="tx1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dimensionality (</a:t>
                </a:r>
                <a14:m>
                  <m:oMath xmlns:m="http://schemas.openxmlformats.org/officeDocument/2006/math">
                    <m:r>
                      <a:rPr lang="en-NL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NL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NL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NL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kern="100" dirty="0">
                    <a:solidFill>
                      <a:schemeClr val="tx1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This is not only theoretically relevant, but also works in practice for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sz="18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𝑔𝐶𝐺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en-NL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NL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32C9D0-9F4F-B217-FBF0-60FAF768B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26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ACAC61-7D1A-F385-169D-610C08B0DCDB}"/>
                  </a:ext>
                </a:extLst>
              </p:cNvPr>
              <p:cNvSpPr txBox="1"/>
              <p:nvPr/>
            </p:nvSpPr>
            <p:spPr>
              <a:xfrm>
                <a:off x="2381884" y="2770294"/>
                <a:ext cx="7428232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limLoc m:val="subSup"/>
                          <m:supHide m:val="on"/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m:rPr>
                                  <m:sty m:val="p"/>
                                </m:rP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N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ACAC61-7D1A-F385-169D-610C08B0D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884" y="2770294"/>
                <a:ext cx="7428232" cy="658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858818E-83A9-E74F-AE3A-E092FC8F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52" y="1222834"/>
            <a:ext cx="11015444" cy="60279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1B991-0DBE-00D9-63BE-ECAB3DC0C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91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log with steam&#10;&#10;Description automatically generated">
            <a:extLst>
              <a:ext uri="{FF2B5EF4-FFF2-40B4-BE49-F238E27FC236}">
                <a16:creationId xmlns:a16="http://schemas.microsoft.com/office/drawing/2014/main" id="{E1EAA15E-3A2F-CD0A-EB12-72B3B90E9A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1" t="9091" r="1677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43295-8DC2-CBBB-A2EF-222811435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8861228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Structural Similarity in inverse problems</a:t>
            </a:r>
            <a:endParaRPr lang="en-NL"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2E926-9E0E-1F5B-FAAA-AA471F6AB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479914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Why working together is better.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By: Teun Schilperoort</a:t>
            </a:r>
            <a:endParaRPr lang="en-NL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89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1BD12-718A-4F9E-EB0B-35F331B7C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8406-A38C-F5A9-6F28-D0C36C980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Joint inversion works!</a:t>
            </a:r>
            <a:endParaRPr lang="en-N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A1CB93-21F1-466C-4D25-B3249D2B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49" y="1187822"/>
            <a:ext cx="11015444" cy="602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B193E-E5B6-CEC1-A8CA-0C254BD8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70" y="1572411"/>
            <a:ext cx="3579802" cy="1856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25B08E-C396-F8AE-9B3B-8E8B180B0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028" y="1572411"/>
            <a:ext cx="3583738" cy="1973424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0216330-3A2A-783A-D8A7-BD75530AA88D}"/>
              </a:ext>
            </a:extLst>
          </p:cNvPr>
          <p:cNvSpPr/>
          <p:nvPr/>
        </p:nvSpPr>
        <p:spPr>
          <a:xfrm>
            <a:off x="132916" y="2874839"/>
            <a:ext cx="294316" cy="3079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92F93BB-0762-B055-1B60-2DF1A95C8C9B}"/>
              </a:ext>
            </a:extLst>
          </p:cNvPr>
          <p:cNvSpPr/>
          <p:nvPr/>
        </p:nvSpPr>
        <p:spPr>
          <a:xfrm>
            <a:off x="3513680" y="3028794"/>
            <a:ext cx="294315" cy="3079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0152CF-E85A-E5E0-47D2-1EEA0687A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482" y="1446270"/>
            <a:ext cx="2942932" cy="41348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E9C692-E196-A4F7-11FC-606838BD7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16" y="3603631"/>
            <a:ext cx="3298864" cy="20700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0F0481-D868-B46D-9B6C-D47BD90207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0159" y="3497782"/>
            <a:ext cx="4128419" cy="22817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379E8BA-8B69-90A9-F378-59BB30ACE0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3068" y="1790613"/>
            <a:ext cx="2065423" cy="15197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F3D45CD-BEC9-6FAD-F423-340F1A6EF3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6821" y="3358041"/>
            <a:ext cx="1823263" cy="1374823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E85700E6-7641-C237-0D6F-F6DC9E989B14}"/>
              </a:ext>
            </a:extLst>
          </p:cNvPr>
          <p:cNvSpPr/>
          <p:nvPr/>
        </p:nvSpPr>
        <p:spPr>
          <a:xfrm rot="18127362">
            <a:off x="10883795" y="4484713"/>
            <a:ext cx="670008" cy="3079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40258-2734-5FDB-AE01-E57E5D0D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010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FE22-5220-26BC-6AAB-3F3DE9907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09A3E-37E5-D69D-0895-6EC949A12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F319C0-28C1-4166-6DD9-D90E4839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858573" cy="3552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5DA5F4-6CFA-15B9-03C9-069F2C79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584" y="1449977"/>
            <a:ext cx="5304575" cy="50323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03551-D4D4-13AB-91D6-082F2C6F1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1146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DF853-E5A7-A837-5302-DFB72331D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F268-888B-EA68-543D-44C299372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Inverse problems</a:t>
            </a:r>
            <a:endParaRPr lang="en-N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29C3BA-2761-4D64-B45C-8C943DE5F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49" y="1187822"/>
            <a:ext cx="11015444" cy="60279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08016E-15E3-8B57-02BB-42DB2F60402D}"/>
              </a:ext>
            </a:extLst>
          </p:cNvPr>
          <p:cNvSpPr/>
          <p:nvPr/>
        </p:nvSpPr>
        <p:spPr>
          <a:xfrm>
            <a:off x="1879134" y="2097248"/>
            <a:ext cx="1862356" cy="8472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  <a:endParaRPr lang="en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3684861-5226-E8D7-A03E-260CF171AA29}"/>
              </a:ext>
            </a:extLst>
          </p:cNvPr>
          <p:cNvSpPr/>
          <p:nvPr/>
        </p:nvSpPr>
        <p:spPr>
          <a:xfrm>
            <a:off x="7736048" y="2095107"/>
            <a:ext cx="1862356" cy="8472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NL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905D8A9-AC84-D151-DFAE-1B6D48129C66}"/>
              </a:ext>
            </a:extLst>
          </p:cNvPr>
          <p:cNvSpPr/>
          <p:nvPr/>
        </p:nvSpPr>
        <p:spPr>
          <a:xfrm>
            <a:off x="4353885" y="2095107"/>
            <a:ext cx="2617365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Forward </a:t>
            </a:r>
            <a:endParaRPr lang="en-NL" dirty="0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C058E274-7709-F40B-EE3C-A81DC896D34E}"/>
              </a:ext>
            </a:extLst>
          </p:cNvPr>
          <p:cNvSpPr/>
          <p:nvPr/>
        </p:nvSpPr>
        <p:spPr>
          <a:xfrm>
            <a:off x="4353885" y="2671240"/>
            <a:ext cx="2617365" cy="369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Inverse 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598D19-4AC1-5E70-819F-33044A7E86D2}"/>
              </a:ext>
            </a:extLst>
          </p:cNvPr>
          <p:cNvSpPr txBox="1"/>
          <p:nvPr/>
        </p:nvSpPr>
        <p:spPr>
          <a:xfrm>
            <a:off x="1535186" y="3569408"/>
            <a:ext cx="8523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“Infer model parameters from relevant observations”</a:t>
            </a:r>
          </a:p>
          <a:p>
            <a:r>
              <a:rPr lang="en-US" dirty="0"/>
              <a:t>Deconvolution, determining coefficients in ODE/PDE’s, seismographic imaging, MRI scans</a:t>
            </a:r>
          </a:p>
          <a:p>
            <a:endParaRPr lang="en-US" dirty="0"/>
          </a:p>
          <a:p>
            <a:r>
              <a:rPr lang="en-US" dirty="0"/>
              <a:t>In practice: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Ill-posed: No (unique)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Ill-conditioned: Small perturbations lead to large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Noisy data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94667-5CA0-0B77-ADAD-CE270832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931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A3AB0-C9D6-350C-62A5-DA47FB85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9548D-D2AB-C218-8177-E89B4ADC2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9412F5-8A57-D261-23A2-658E37407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154" y="1219200"/>
            <a:ext cx="7409067" cy="40910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1C46F-EEFD-62B4-1B23-157DF195E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62253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1A0DD-FAAC-9C92-AC41-20C6D1FDF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DFB9C8-291D-FBD1-D9E6-0B2E48310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𝑔𝐶𝐺</m:t>
                          </m:r>
                        </m:sub>
                      </m:sSub>
                      <m:d>
                        <m:dPr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NL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ξ</m:t>
                          </m:r>
                        </m:e>
                      </m:d>
                      <m: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N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NL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r>
                            <a:rPr lang="en-NL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func>
                                <m:funcPr>
                                  <m:ctrlP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NL" sz="1800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m:rPr>
                                      <m:lit/>
                                    </m:rP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{</m:t>
                                  </m:r>
                                </m:e>
                              </m:func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m:rPr>
                                  <m:lit/>
                                </m:r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N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NL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α</m:t>
                              </m:r>
                              <m:r>
                                <a:rPr lang="en-NL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func>
                                    <m:funcPr>
                                      <m:ctrlPr>
                                        <a:rPr lang="en-NL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NL" sz="1800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NL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{</m:t>
                                      </m:r>
                                    </m:e>
                                  </m:func>
                                  <m: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  <m: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lit/>
                                    </m:rP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}</m:t>
                                  </m:r>
                                </m:sub>
                                <m:sup>
                                  <m: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NL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NL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ctrlPr>
                                                <a:rPr lang="en-NL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NL" sz="1800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n-NL" sz="1800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adj</m:t>
                                                  </m:r>
                                                </m:e>
                                                <m:sub>
                                                  <m:func>
                                                    <m:funcPr>
                                                      <m:ctrlPr>
                                                        <a:rPr lang="en-NL" sz="1800" i="1" kern="1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NL" sz="1800" kern="1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min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m:rPr>
                                                          <m:lit/>
                                                        </m:rPr>
                                                        <a:rPr lang="en-NL" sz="1800" i="1" kern="1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{</m:t>
                                                      </m:r>
                                                    </m:e>
                                                  </m:func>
                                                  <m:r>
                                                    <a:rPr lang="en-NL" sz="1800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𝑁</m:t>
                                                  </m:r>
                                                  <m:r>
                                                    <a:rPr lang="en-NL" sz="1800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NL" sz="1800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m:rPr>
                                                      <m:lit/>
                                                    </m:rPr>
                                                    <a:rPr lang="en-NL" sz="1800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}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NL" sz="1800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ξ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NL" sz="1800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α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NL" sz="1800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NL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N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NL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DFB9C8-291D-FBD1-D9E6-0B2E48310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52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6FE6647-0342-12F2-0D3F-7D1F1344F436}"/>
              </a:ext>
            </a:extLst>
          </p:cNvPr>
          <p:cNvSpPr txBox="1"/>
          <p:nvPr/>
        </p:nvSpPr>
        <p:spPr>
          <a:xfrm>
            <a:off x="3048712" y="3246470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E6E9B-F48E-0C67-DDE6-E7526B5B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632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0E371-9979-699D-7A7F-D32742497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6B69D-0124-F910-52C1-9A9AB6E82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Variational optimalization</a:t>
            </a:r>
            <a:endParaRPr lang="en-N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1C4874-E4C7-26CD-FD40-3FF49712E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49" y="1187822"/>
            <a:ext cx="11015444" cy="602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5F1207-8D63-E07D-ACA4-D57580D25E59}"/>
                  </a:ext>
                </a:extLst>
              </p:cNvPr>
              <p:cNvSpPr txBox="1"/>
              <p:nvPr/>
            </p:nvSpPr>
            <p:spPr>
              <a:xfrm>
                <a:off x="927502" y="1790613"/>
                <a:ext cx="10408137" cy="1204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lit/>
                            </m:rPr>
                            <a:rPr lang="en-NL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NL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L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NL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NL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NL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NL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NL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NL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NL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NL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L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NL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For some general operator K and given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5F1207-8D63-E07D-ACA4-D57580D25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02" y="1790613"/>
                <a:ext cx="10408137" cy="1204048"/>
              </a:xfrm>
              <a:prstGeom prst="rect">
                <a:avLst/>
              </a:prstGeom>
              <a:blipFill>
                <a:blip r:embed="rId3"/>
                <a:stretch>
                  <a:fillRect l="-468" b="-76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A64F71-802E-ED10-788E-F4AE3C391107}"/>
                  </a:ext>
                </a:extLst>
              </p:cNvPr>
              <p:cNvSpPr txBox="1"/>
              <p:nvPr/>
            </p:nvSpPr>
            <p:spPr>
              <a:xfrm>
                <a:off x="927502" y="3090985"/>
                <a:ext cx="6097424" cy="1272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To combat ill-posedness use Tikhonov-type Regularization!</a:t>
                </a:r>
              </a:p>
              <a:p>
                <a:r>
                  <a:rPr lang="en-US" dirty="0"/>
                  <a:t>Include regularizer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→[0, ∞]</m:t>
                    </m:r>
                  </m:oMath>
                </a14:m>
                <a:r>
                  <a:rPr lang="en-US" dirty="0"/>
                  <a:t> for “best” solution.</a:t>
                </a:r>
              </a:p>
              <a:p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A64F71-802E-ED10-788E-F4AE3C391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02" y="3090985"/>
                <a:ext cx="6097424" cy="1272080"/>
              </a:xfrm>
              <a:prstGeom prst="rect">
                <a:avLst/>
              </a:prstGeom>
              <a:blipFill>
                <a:blip r:embed="rId4"/>
                <a:stretch>
                  <a:fillRect l="-800" t="-239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CF87A6-795E-E2EA-8263-6B28CA1650A1}"/>
                  </a:ext>
                </a:extLst>
              </p:cNvPr>
              <p:cNvSpPr txBox="1"/>
              <p:nvPr/>
            </p:nvSpPr>
            <p:spPr>
              <a:xfrm>
                <a:off x="3045764" y="3863340"/>
                <a:ext cx="6097424" cy="772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CF87A6-795E-E2EA-8263-6B28CA165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764" y="3863340"/>
                <a:ext cx="6097424" cy="772776"/>
              </a:xfrm>
              <a:prstGeom prst="rect">
                <a:avLst/>
              </a:prstGeom>
              <a:blipFill>
                <a:blip r:embed="rId5"/>
                <a:stretch>
                  <a:fillRect b="-78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648590-C3B0-B7A5-D67F-0EB38E45D02A}"/>
                  </a:ext>
                </a:extLst>
              </p:cNvPr>
              <p:cNvSpPr txBox="1"/>
              <p:nvPr/>
            </p:nvSpPr>
            <p:spPr>
              <a:xfrm>
                <a:off x="927502" y="4808306"/>
                <a:ext cx="609742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For some general operator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Hilbert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Banach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Regularizer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∞</m:t>
                        </m:r>
                      </m:e>
                    </m:d>
                  </m:oMath>
                </a14:m>
                <a:r>
                  <a:rPr lang="en-US" dirty="0"/>
                  <a:t> to promote “best” solution.</a:t>
                </a:r>
              </a:p>
              <a:p>
                <a:r>
                  <a:rPr lang="en-US" dirty="0"/>
                  <a:t>E.g.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𝑣𝑒𝑟𝑡𝑖𝑐𝑎𝑙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𝑑𝑖𝑠𝑝𝑙𝑎𝑐𝑒𝑚𝑒𝑛𝑡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648590-C3B0-B7A5-D67F-0EB38E45D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02" y="4808306"/>
                <a:ext cx="6097424" cy="1200329"/>
              </a:xfrm>
              <a:prstGeom prst="rect">
                <a:avLst/>
              </a:prstGeom>
              <a:blipFill>
                <a:blip r:embed="rId6"/>
                <a:stretch>
                  <a:fillRect l="-800" t="-3046" b="-710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BBC56-9108-1580-ABF1-FAF67C50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936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332F3-4B56-108E-CC51-91C892F79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2AD7-33F7-ACA3-1464-4816C673A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Joint inverse problems</a:t>
            </a:r>
            <a:endParaRPr lang="en-N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E4D74-00C9-00AE-8248-2AB83614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49" y="1187822"/>
            <a:ext cx="11015444" cy="6027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33060F-C85C-A176-58C2-D3E6ECBF0B78}"/>
                  </a:ext>
                </a:extLst>
              </p:cNvPr>
              <p:cNvSpPr txBox="1"/>
              <p:nvPr/>
            </p:nvSpPr>
            <p:spPr>
              <a:xfrm>
                <a:off x="976886" y="2869831"/>
                <a:ext cx="10737908" cy="2335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Same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NL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, different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NL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NL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Single regularizers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joint structural regularizer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Idea:</a:t>
                </a:r>
              </a:p>
              <a:p>
                <a:r>
                  <a:rPr lang="en-US" dirty="0"/>
                  <a:t>“If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describe the same system, and we can quantify how much our solutions “look alike”, then we want to promote similarity in the gradients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NL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N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.”</a:t>
                </a:r>
              </a:p>
              <a:p>
                <a:endParaRPr lang="en-US" dirty="0"/>
              </a:p>
              <a:p>
                <a:r>
                  <a:rPr lang="en-US" dirty="0"/>
                  <a:t>Structural similarity: </a:t>
                </a:r>
              </a:p>
              <a:p>
                <a:r>
                  <a:rPr lang="en-US" dirty="0"/>
                  <a:t>Changes in magnitude occur at similar places.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33060F-C85C-A176-58C2-D3E6ECBF0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86" y="2869831"/>
                <a:ext cx="10737908" cy="2335511"/>
              </a:xfrm>
              <a:prstGeom prst="rect">
                <a:avLst/>
              </a:prstGeom>
              <a:blipFill>
                <a:blip r:embed="rId3"/>
                <a:stretch>
                  <a:fillRect l="-454" t="-1567" b="-339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ED7DAC5-3EB7-0D45-AEDD-9A351A4E5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196" y="4429709"/>
            <a:ext cx="5016804" cy="2104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2F0BB7-F000-36D9-29E1-B6D7C796A772}"/>
              </a:ext>
            </a:extLst>
          </p:cNvPr>
          <p:cNvSpPr txBox="1"/>
          <p:nvPr/>
        </p:nvSpPr>
        <p:spPr>
          <a:xfrm>
            <a:off x="9031067" y="6380482"/>
            <a:ext cx="2450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Haber, Oldenburg(1997)</a:t>
            </a:r>
            <a:endParaRPr lang="en-NL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EDB68-D703-3FA1-EFD2-FF46DE75BCBA}"/>
                  </a:ext>
                </a:extLst>
              </p:cNvPr>
              <p:cNvSpPr txBox="1"/>
              <p:nvPr/>
            </p:nvSpPr>
            <p:spPr>
              <a:xfrm>
                <a:off x="3082858" y="2000580"/>
                <a:ext cx="7519623" cy="659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N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NL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  <m:sub>
                                  <m: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𝒾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N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ℬ</m:t>
                          </m:r>
                        </m:e>
                        <m:sub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𝒾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EDB68-D703-3FA1-EFD2-FF46DE75B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858" y="2000580"/>
                <a:ext cx="7519623" cy="6592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28C1DA5-0DB8-6707-C007-41B4618CD0F3}"/>
              </a:ext>
            </a:extLst>
          </p:cNvPr>
          <p:cNvSpPr txBox="1"/>
          <p:nvPr/>
        </p:nvSpPr>
        <p:spPr>
          <a:xfrm>
            <a:off x="1589518" y="2000580"/>
            <a:ext cx="1717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Minimize over</a:t>
            </a:r>
          </a:p>
          <a:p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801ABC-DE8D-8AFE-4AD9-0532C3047420}"/>
                  </a:ext>
                </a:extLst>
              </p:cNvPr>
              <p:cNvSpPr txBox="1"/>
              <p:nvPr/>
            </p:nvSpPr>
            <p:spPr>
              <a:xfrm>
                <a:off x="-600342" y="2323745"/>
                <a:ext cx="60974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NL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NL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ℬ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801ABC-DE8D-8AFE-4AD9-0532C3047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0342" y="2323745"/>
                <a:ext cx="60974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D0A815D-028B-76AF-7BB4-2FD52DDB1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886" y="5205342"/>
            <a:ext cx="6015212" cy="12239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AF0770-58E8-3327-17C8-DAA4852A2D62}"/>
              </a:ext>
            </a:extLst>
          </p:cNvPr>
          <p:cNvSpPr txBox="1"/>
          <p:nvPr/>
        </p:nvSpPr>
        <p:spPr>
          <a:xfrm>
            <a:off x="2678339" y="6380482"/>
            <a:ext cx="2936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Haber, </a:t>
            </a:r>
            <a:r>
              <a:rPr lang="en-US" sz="1400" dirty="0" err="1"/>
              <a:t>Holtzmann</a:t>
            </a:r>
            <a:r>
              <a:rPr lang="en-US" sz="1400" dirty="0"/>
              <a:t> Gazit(1997)</a:t>
            </a:r>
            <a:endParaRPr lang="en-NL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9235C8-B06E-546A-46B1-C4C85E09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160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DB01C-0174-E3D1-62AC-222342042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B8EC-94E4-1451-F437-D136B6458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Joint regularizer</a:t>
            </a:r>
            <a:endParaRPr lang="en-N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4C7C22-FB2C-F7E1-51CD-7F9A744D8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49" y="1187822"/>
            <a:ext cx="11015444" cy="602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23E00B-5AC0-0C3C-7CEB-63C66FCD3684}"/>
                  </a:ext>
                </a:extLst>
              </p:cNvPr>
              <p:cNvSpPr txBox="1"/>
              <p:nvPr/>
            </p:nvSpPr>
            <p:spPr>
              <a:xfrm>
                <a:off x="931492" y="3023172"/>
                <a:ext cx="1060533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Quantify similarity of vectors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NL" sz="1600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N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NL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NL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NL" sz="160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NL" sz="16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NL" sz="1600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N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NL" sz="1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/>
                  <a:t>.</a:t>
                </a:r>
              </a:p>
              <a:p>
                <a:r>
                  <a:rPr lang="en-US" dirty="0"/>
                  <a:t>Non-trivial even for </a:t>
                </a:r>
                <a14:m>
                  <m:oMath xmlns:m="http://schemas.openxmlformats.org/officeDocument/2006/math">
                    <m:r>
                      <a:rPr lang="en-NL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NL" i="1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23E00B-5AC0-0C3C-7CEB-63C66FCD3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92" y="3023172"/>
                <a:ext cx="10605330" cy="923330"/>
              </a:xfrm>
              <a:prstGeom prst="rect">
                <a:avLst/>
              </a:prstGeom>
              <a:blipFill>
                <a:blip r:embed="rId3"/>
                <a:stretch>
                  <a:fillRect l="-517" t="-397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5068E6-E86D-9F60-FBB8-6A84618B1A6F}"/>
                  </a:ext>
                </a:extLst>
              </p:cNvPr>
              <p:cNvSpPr txBox="1"/>
              <p:nvPr/>
            </p:nvSpPr>
            <p:spPr>
              <a:xfrm>
                <a:off x="4011113" y="3734967"/>
                <a:ext cx="60974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5068E6-E86D-9F60-FBB8-6A84618B1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113" y="3734967"/>
                <a:ext cx="609742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911BA5-79AB-1B52-4626-1D11E5CE7113}"/>
                  </a:ext>
                </a:extLst>
              </p:cNvPr>
              <p:cNvSpPr txBox="1"/>
              <p:nvPr/>
            </p:nvSpPr>
            <p:spPr>
              <a:xfrm>
                <a:off x="4078694" y="4082467"/>
                <a:ext cx="7269010" cy="466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NL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NL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NL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NL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N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NL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NL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L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N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NL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NL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L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N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NL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NL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NL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sSub>
                                    <m:sSubPr>
                                      <m:ctrlPr>
                                        <a:rPr lang="en-N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L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NL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NL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NL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sSub>
                                    <m:sSubPr>
                                      <m:ctrlPr>
                                        <a:rPr lang="en-N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L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NL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NL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NL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NL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L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N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NL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NL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L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N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NL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911BA5-79AB-1B52-4626-1D11E5CE7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694" y="4082467"/>
                <a:ext cx="7269010" cy="466731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C52EF1-EE16-AA68-1921-BB9CBAC8F2F6}"/>
                  </a:ext>
                </a:extLst>
              </p:cNvPr>
              <p:cNvSpPr txBox="1"/>
              <p:nvPr/>
            </p:nvSpPr>
            <p:spPr>
              <a:xfrm>
                <a:off x="3310683" y="4772460"/>
                <a:ext cx="60974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C52EF1-EE16-AA68-1921-BB9CBAC8F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683" y="4772460"/>
                <a:ext cx="6097424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D8954B-3353-6974-2E6A-9ECD65C6EACC}"/>
                  </a:ext>
                </a:extLst>
              </p:cNvPr>
              <p:cNvSpPr txBox="1"/>
              <p:nvPr/>
            </p:nvSpPr>
            <p:spPr>
              <a:xfrm>
                <a:off x="4390925" y="6003666"/>
                <a:ext cx="38381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want general conditions on </a:t>
                </a:r>
                <a14:m>
                  <m:oMath xmlns:m="http://schemas.openxmlformats.org/officeDocument/2006/math">
                    <m:r>
                      <a:rPr lang="en-NL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L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dirty="0"/>
                  <a:t>!!</a:t>
                </a:r>
                <a:endParaRPr lang="en-N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D8954B-3353-6974-2E6A-9ECD65C6E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925" y="6003666"/>
                <a:ext cx="3838167" cy="369332"/>
              </a:xfrm>
              <a:prstGeom prst="rect">
                <a:avLst/>
              </a:prstGeom>
              <a:blipFill>
                <a:blip r:embed="rId7"/>
                <a:stretch>
                  <a:fillRect l="-1270" t="-10000" r="-317" b="-2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C49CF-B25F-952A-8ECF-38EA739336BE}"/>
                  </a:ext>
                </a:extLst>
              </p:cNvPr>
              <p:cNvSpPr txBox="1"/>
              <p:nvPr/>
            </p:nvSpPr>
            <p:spPr>
              <a:xfrm>
                <a:off x="2520041" y="1761760"/>
                <a:ext cx="7428232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limLoc m:val="subSup"/>
                          <m:supHide m:val="on"/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m:rPr>
                                  <m:sty m:val="p"/>
                                </m:rP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N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C49CF-B25F-952A-8ECF-38EA73933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041" y="1761760"/>
                <a:ext cx="7428232" cy="6587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0E2631-03B0-144B-AEE1-6F3224CC60B7}"/>
                  </a:ext>
                </a:extLst>
              </p:cNvPr>
              <p:cNvSpPr txBox="1"/>
              <p:nvPr/>
            </p:nvSpPr>
            <p:spPr>
              <a:xfrm>
                <a:off x="3310683" y="5331687"/>
                <a:ext cx="6097424" cy="764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NL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NL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sSub>
                                        <m:sSub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NL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sSub>
                                        <m:sSub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0E2631-03B0-144B-AEE1-6F3224CC6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683" y="5331687"/>
                <a:ext cx="6097424" cy="764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8FFD03A-B79E-67B6-8553-0317A8F8EA34}"/>
              </a:ext>
            </a:extLst>
          </p:cNvPr>
          <p:cNvSpPr txBox="1"/>
          <p:nvPr/>
        </p:nvSpPr>
        <p:spPr>
          <a:xfrm>
            <a:off x="929323" y="3760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Dot-product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FD7120-1367-4FD6-0CF2-7BD546EB68CB}"/>
              </a:ext>
            </a:extLst>
          </p:cNvPr>
          <p:cNvSpPr txBox="1"/>
          <p:nvPr/>
        </p:nvSpPr>
        <p:spPr>
          <a:xfrm>
            <a:off x="929323" y="42132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Cross-gradient (CG)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E5A3DF-527F-06C9-B787-E2B0A67E7870}"/>
              </a:ext>
            </a:extLst>
          </p:cNvPr>
          <p:cNvSpPr txBox="1"/>
          <p:nvPr/>
        </p:nvSpPr>
        <p:spPr>
          <a:xfrm>
            <a:off x="929323" y="46842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Gradient difference (GD)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4579C8-9A5A-C53F-9ADF-DDCD27A30F3A}"/>
              </a:ext>
            </a:extLst>
          </p:cNvPr>
          <p:cNvSpPr txBox="1"/>
          <p:nvPr/>
        </p:nvSpPr>
        <p:spPr>
          <a:xfrm>
            <a:off x="929323" y="54906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Schatten</a:t>
            </a:r>
            <a:r>
              <a:rPr lang="en-US" dirty="0"/>
              <a:t> p matrix norm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CEEA67-E2CE-9D9D-A6A0-6D7819CC4C9B}"/>
                  </a:ext>
                </a:extLst>
              </p:cNvPr>
              <p:cNvSpPr txBox="1"/>
              <p:nvPr/>
            </p:nvSpPr>
            <p:spPr>
              <a:xfrm>
                <a:off x="1742373" y="2338524"/>
                <a:ext cx="7428232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limLoc m:val="subSup"/>
                          <m:supHide m:val="on"/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m:rPr>
                                  <m:sty m:val="p"/>
                                </m:rP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N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CEEA67-E2CE-9D9D-A6A0-6D7819CC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373" y="2338524"/>
                <a:ext cx="7428232" cy="6587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6A251-C694-5A75-7F8C-7857DC13C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4007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/>
      <p:bldP spid="11" grpId="0"/>
      <p:bldP spid="20" grpId="0"/>
      <p:bldP spid="22" grpId="0"/>
      <p:bldP spid="2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9E8E6-A1AE-A049-3196-4E66D1DCE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7867-9849-34A8-27DB-CCC4EC93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Well-</a:t>
            </a:r>
            <a:r>
              <a:rPr lang="en-US" dirty="0" err="1"/>
              <a:t>posedness</a:t>
            </a:r>
            <a:endParaRPr lang="en-N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FDA481-B36E-88D4-5A0A-2401EC234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49" y="1187822"/>
            <a:ext cx="11015444" cy="602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92CC0A-D90A-9F3E-915E-832B10DAD12E}"/>
                  </a:ext>
                </a:extLst>
              </p:cNvPr>
              <p:cNvSpPr txBox="1"/>
              <p:nvPr/>
            </p:nvSpPr>
            <p:spPr>
              <a:xfrm>
                <a:off x="841248" y="2970076"/>
                <a:ext cx="1079302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Four Ingredients: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Which Hilbert spaces?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Which Banach spaces?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NL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(mean) coercive?</a:t>
                </a:r>
                <a:endParaRPr lang="en-NL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NL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lower semi-continuous?</a:t>
                </a:r>
                <a:endParaRPr lang="en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92CC0A-D90A-9F3E-915E-832B10DAD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48" y="2970076"/>
                <a:ext cx="10793025" cy="1477328"/>
              </a:xfrm>
              <a:prstGeom prst="rect">
                <a:avLst/>
              </a:prstGeom>
              <a:blipFill>
                <a:blip r:embed="rId3"/>
                <a:stretch>
                  <a:fillRect l="-452" t="-2058" b="-535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86DDE6-6025-734E-8C15-E230B7EF0021}"/>
              </a:ext>
            </a:extLst>
          </p:cNvPr>
          <p:cNvSpPr txBox="1"/>
          <p:nvPr/>
        </p:nvSpPr>
        <p:spPr>
          <a:xfrm>
            <a:off x="1589518" y="2000580"/>
            <a:ext cx="1717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Minimize over</a:t>
            </a:r>
          </a:p>
          <a:p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9F63DF-0F48-2EC2-9E21-240C4E1BAF90}"/>
                  </a:ext>
                </a:extLst>
              </p:cNvPr>
              <p:cNvSpPr txBox="1"/>
              <p:nvPr/>
            </p:nvSpPr>
            <p:spPr>
              <a:xfrm>
                <a:off x="-813986" y="2323745"/>
                <a:ext cx="60974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NL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ℬ</m:t>
                      </m:r>
                    </m:oMath>
                  </m:oMathPara>
                </a14:m>
                <a:endParaRPr lang="en-N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9F63DF-0F48-2EC2-9E21-240C4E1BA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13986" y="2323745"/>
                <a:ext cx="60974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0DCA34-44BC-850E-52C2-D90445EACC14}"/>
                  </a:ext>
                </a:extLst>
              </p:cNvPr>
              <p:cNvSpPr txBox="1"/>
              <p:nvPr/>
            </p:nvSpPr>
            <p:spPr>
              <a:xfrm>
                <a:off x="2439825" y="3046993"/>
                <a:ext cx="6503348" cy="768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en-NL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⨁"/>
                          <m:subHide m:val="on"/>
                          <m:supHide m:val="on"/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N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N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0DCA34-44BC-850E-52C2-D90445EAC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825" y="3046993"/>
                <a:ext cx="6503348" cy="7682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6E6CF7-2DD6-FEF9-9207-EB50DF4CAAE9}"/>
                  </a:ext>
                </a:extLst>
              </p:cNvPr>
              <p:cNvSpPr txBox="1"/>
              <p:nvPr/>
            </p:nvSpPr>
            <p:spPr>
              <a:xfrm>
                <a:off x="2448370" y="3594740"/>
                <a:ext cx="6503348" cy="768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mtClean="0">
                          <a:latin typeface="Cambria Math" panose="02040503050406030204" pitchFamily="18" charset="0"/>
                        </a:rPr>
                        <m:t>ℬ</m:t>
                      </m:r>
                      <m:r>
                        <a:rPr lang="en-NL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⨁"/>
                          <m:subHide m:val="on"/>
                          <m:supHide m:val="on"/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N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N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6E6CF7-2DD6-FEF9-9207-EB50DF4CA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370" y="3594740"/>
                <a:ext cx="6503348" cy="7682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916299-597B-D05B-67A6-DEBF88A1A29C}"/>
                  </a:ext>
                </a:extLst>
              </p:cNvPr>
              <p:cNvSpPr txBox="1"/>
              <p:nvPr/>
            </p:nvSpPr>
            <p:spPr>
              <a:xfrm>
                <a:off x="841248" y="4717279"/>
                <a:ext cx="10798045" cy="1503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Assumptions: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L" sz="18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linear and continuous operators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NL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non-negative and proper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No single regularizers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sz="18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NL" sz="18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</m:e>
                      <m:sub>
                        <m:sSub>
                          <m:sSubPr>
                            <m:ctrlPr>
                              <a:rPr lang="en-N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NL" sz="18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NL" sz="18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</m:oMath>
                </a14:m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Tx/>
                  <a:buChar char="-"/>
                </a:pPr>
                <a:endParaRPr lang="en-NL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916299-597B-D05B-67A6-DEBF88A1A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48" y="4717279"/>
                <a:ext cx="10798045" cy="1503104"/>
              </a:xfrm>
              <a:prstGeom prst="rect">
                <a:avLst/>
              </a:prstGeom>
              <a:blipFill>
                <a:blip r:embed="rId7"/>
                <a:stretch>
                  <a:fillRect l="-508" t="-243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98BD39-4989-C30E-F8CF-7213F593DAA2}"/>
                  </a:ext>
                </a:extLst>
              </p:cNvPr>
              <p:cNvSpPr txBox="1"/>
              <p:nvPr/>
            </p:nvSpPr>
            <p:spPr>
              <a:xfrm>
                <a:off x="2612840" y="2022489"/>
                <a:ext cx="7519623" cy="659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N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NL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  <m:sub>
                                  <m: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𝒾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N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NL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N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L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NL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NL" i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N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L" i="0">
                              <a:latin typeface="Cambria Math" panose="02040503050406030204" pitchFamily="18" charset="0"/>
                            </a:rPr>
                            <m:t>ℬ</m:t>
                          </m:r>
                        </m:e>
                        <m:sub>
                          <m:r>
                            <a:rPr lang="en-NL" i="0">
                              <a:latin typeface="Cambria Math" panose="02040503050406030204" pitchFamily="18" charset="0"/>
                            </a:rPr>
                            <m:t>𝒾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98BD39-4989-C30E-F8CF-7213F593D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840" y="2022489"/>
                <a:ext cx="7519623" cy="6592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CF5D2-9C47-B85A-AE4C-5C6F541F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7577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9C463-0B3A-A0E8-3689-13BA4D29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5925989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Which Hilbert space?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54080-055C-5404-FB9A-4328EDBAF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1" y="4582814"/>
            <a:ext cx="5925987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46FFE-F965-2E4A-E205-E13F938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4689" y="4887261"/>
            <a:ext cx="1669112" cy="10082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62C96C2-88DA-4651-945D-136B9E6E7B1F}" type="slidenum">
              <a:rPr lang="en-US" sz="66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6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50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45C6C14-5EA6-4537-BCB8-4AE735C75F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Hilbert space </a:t>
                </a:r>
                <a14:m>
                  <m:oMath xmlns:m="http://schemas.openxmlformats.org/officeDocument/2006/math">
                    <m:r>
                      <a:rPr lang="en-NL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45C6C14-5EA6-4537-BCB8-4AE735C75F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D8BF49-45AB-2034-92CB-B021462824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600" cy="89694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The norm between observed data </a:t>
                </a:r>
                <a14:m>
                  <m:oMath xmlns:m="http://schemas.openxmlformats.org/officeDocument/2006/math">
                    <m:r>
                      <a:rPr lang="en-N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N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N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N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NL" sz="18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…</m:t>
                        </m:r>
                        <m: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N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N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N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system prediction </a:t>
                </a:r>
                <a14:m>
                  <m:oMath xmlns:m="http://schemas.openxmlformats.org/officeDocument/2006/math">
                    <m:r>
                      <a:rPr lang="en-NL" sz="18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N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L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in the data fidelity term</a:t>
                </a:r>
              </a:p>
              <a:p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NL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D8BF49-45AB-2034-92CB-B02146282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600" cy="896944"/>
              </a:xfrm>
              <a:blipFill>
                <a:blip r:embed="rId3"/>
                <a:stretch>
                  <a:fillRect l="-464" t="-675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E58557-12B8-46CD-C62F-5E67FA57D163}"/>
                  </a:ext>
                </a:extLst>
              </p:cNvPr>
              <p:cNvSpPr txBox="1"/>
              <p:nvPr/>
            </p:nvSpPr>
            <p:spPr>
              <a:xfrm>
                <a:off x="2783792" y="2225445"/>
                <a:ext cx="6097424" cy="497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N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d>
                                    <m:dPr>
                                      <m:ctrlP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  <m: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ℋ</m:t>
                          </m:r>
                        </m:sub>
                        <m:sup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E58557-12B8-46CD-C62F-5E67FA57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792" y="2225445"/>
                <a:ext cx="6097424" cy="497124"/>
              </a:xfrm>
              <a:prstGeom prst="rect">
                <a:avLst/>
              </a:prstGeom>
              <a:blipFill>
                <a:blip r:embed="rId4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DBFA4E-487C-24DF-2561-E691273AEAE7}"/>
                  </a:ext>
                </a:extLst>
              </p:cNvPr>
              <p:cNvSpPr txBox="1"/>
              <p:nvPr/>
            </p:nvSpPr>
            <p:spPr>
              <a:xfrm>
                <a:off x="-336846" y="3461031"/>
                <a:ext cx="6097424" cy="685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N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limLoc m:val="subSup"/>
                              <m:supHide m:val="on"/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NL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DBFA4E-487C-24DF-2561-E691273AE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6846" y="3461031"/>
                <a:ext cx="6097424" cy="685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C0366D-0E60-289E-A195-3B7CC0C565BF}"/>
                  </a:ext>
                </a:extLst>
              </p:cNvPr>
              <p:cNvSpPr txBox="1"/>
              <p:nvPr/>
            </p:nvSpPr>
            <p:spPr>
              <a:xfrm>
                <a:off x="4688081" y="3461031"/>
                <a:ext cx="6097424" cy="685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N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limLoc m:val="subSup"/>
                              <m:supHide m:val="on"/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NL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NL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d>
                                        <m:d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NL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NL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NL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NL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NL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NL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C0366D-0E60-289E-A195-3B7CC0C56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081" y="3461031"/>
                <a:ext cx="6097424" cy="6856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F3905C-6FDE-D943-8028-C4B57B186A2D}"/>
                  </a:ext>
                </a:extLst>
              </p:cNvPr>
              <p:cNvSpPr txBox="1"/>
              <p:nvPr/>
            </p:nvSpPr>
            <p:spPr>
              <a:xfrm>
                <a:off x="2628545" y="5008653"/>
                <a:ext cx="6264066" cy="690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N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L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NL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NL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N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NL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en-NL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NL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NL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F3905C-6FDE-D943-8028-C4B57B186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545" y="5008653"/>
                <a:ext cx="6264066" cy="690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E9A1441-9C3A-805D-3719-CE5572600A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946" y="1246518"/>
            <a:ext cx="11015444" cy="602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236D0E-208A-ED8B-1CF6-93C6CEEE9BB5}"/>
                  </a:ext>
                </a:extLst>
              </p:cNvPr>
              <p:cNvSpPr txBox="1"/>
              <p:nvPr/>
            </p:nvSpPr>
            <p:spPr>
              <a:xfrm>
                <a:off x="838199" y="2757581"/>
                <a:ext cx="10308771" cy="1235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If continuous functions </a:t>
                </a:r>
                <a14:m>
                  <m:oMath xmlns:m="http://schemas.openxmlformats.org/officeDocument/2006/math">
                    <m:r>
                      <a:rPr lang="en-N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</m:t>
                    </m:r>
                    <m:d>
                      <m:dPr>
                        <m:ctrlP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N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NL" sz="18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NL" sz="18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N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  <m:r>
                      <a:rPr lang="en-US" sz="1800" b="0" i="0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NL" sz="18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N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L" sz="1800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NL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NL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NL" sz="18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NL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L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NL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NL" sz="180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NL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L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NL" sz="1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800" dirty="0"/>
                  <a:t> we </a:t>
                </a:r>
                <a:r>
                  <a:rPr lang="en-US" sz="1800" dirty="0">
                    <a:solidFill>
                      <a:schemeClr val="tx1"/>
                    </a:solidFill>
                  </a:rPr>
                  <a:t>choose one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NL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NL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</m:sup>
                    </m:sSup>
                    <m:d>
                      <m:dPr>
                        <m:ctrlP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NL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sz="1800" dirty="0"/>
                  <a:t>.</a:t>
                </a:r>
                <a:endParaRPr lang="en-NL" sz="1800" dirty="0"/>
              </a:p>
              <a:p>
                <a:endParaRPr lang="en-NL" sz="1800" dirty="0"/>
              </a:p>
              <a:p>
                <a:endParaRPr lang="en-NL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236D0E-208A-ED8B-1CF6-93C6CEEE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757581"/>
                <a:ext cx="10308771" cy="1235979"/>
              </a:xfrm>
              <a:prstGeom prst="rect">
                <a:avLst/>
              </a:prstGeom>
              <a:blipFill>
                <a:blip r:embed="rId9"/>
                <a:stretch>
                  <a:fillRect l="-473" t="-4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93989C-FFCB-68F8-A5A7-899530105E29}"/>
                  </a:ext>
                </a:extLst>
              </p:cNvPr>
              <p:cNvSpPr txBox="1"/>
              <p:nvPr/>
            </p:nvSpPr>
            <p:spPr>
              <a:xfrm>
                <a:off x="838200" y="4296149"/>
                <a:ext cx="8392886" cy="395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If discretized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NL" sz="1800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with </a:t>
                </a:r>
                <a:r>
                  <a:rPr lang="en-US" sz="1800" kern="100" dirty="0">
                    <a:solidFill>
                      <a:schemeClr val="tx1"/>
                    </a:solidFill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NL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NL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NL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NL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NL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m:rPr>
                        <m:sty m:val="p"/>
                      </m:rPr>
                      <a:rPr lang="en-NL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we can take </a:t>
                </a:r>
                <a14:m>
                  <m:oMath xmlns:m="http://schemas.openxmlformats.org/officeDocument/2006/math">
                    <m:r>
                      <a:rPr lang="en-NL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ℋ</m:t>
                    </m:r>
                    <m:r>
                      <a:rPr lang="en-NL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𝑁𝐾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  <a:endParaRPr lang="en-NL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93989C-FFCB-68F8-A5A7-899530105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96149"/>
                <a:ext cx="8392886" cy="395045"/>
              </a:xfrm>
              <a:prstGeom prst="rect">
                <a:avLst/>
              </a:prstGeom>
              <a:blipFill>
                <a:blip r:embed="rId10"/>
                <a:stretch>
                  <a:fillRect l="-654" t="-7692" b="-2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349DD-88C2-0E85-3E0C-67177EEEC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96C2-88DA-4651-945D-136B9E6E7B1F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1741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6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Scriptie_cwi</Template>
  <TotalTime>0</TotalTime>
  <Words>1369</Words>
  <Application>Microsoft Office PowerPoint</Application>
  <PresentationFormat>Widescreen</PresentationFormat>
  <Paragraphs>304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Aptos</vt:lpstr>
      <vt:lpstr>Arial</vt:lpstr>
      <vt:lpstr>Calibri</vt:lpstr>
      <vt:lpstr>Calibri Light</vt:lpstr>
      <vt:lpstr>Cambria Math</vt:lpstr>
      <vt:lpstr>Office Theme</vt:lpstr>
      <vt:lpstr>Structural Similarity in inverse problems</vt:lpstr>
      <vt:lpstr>PowerPoint Presentation</vt:lpstr>
      <vt:lpstr>Inverse problems</vt:lpstr>
      <vt:lpstr>Variational optimalization</vt:lpstr>
      <vt:lpstr>Joint inverse problems</vt:lpstr>
      <vt:lpstr>Joint regularizer</vt:lpstr>
      <vt:lpstr>Well-posedness</vt:lpstr>
      <vt:lpstr>1. Which Hilbert space? </vt:lpstr>
      <vt:lpstr>Hilbert space H</vt:lpstr>
      <vt:lpstr>2. Which Banach space? </vt:lpstr>
      <vt:lpstr>Banach Space B</vt:lpstr>
      <vt:lpstr>Banach Space B </vt:lpstr>
      <vt:lpstr>3. Coercivity? </vt:lpstr>
      <vt:lpstr>J (mean) coercive</vt:lpstr>
      <vt:lpstr>4. Lower semi-continuity? </vt:lpstr>
      <vt:lpstr>J lower semi-continuous </vt:lpstr>
      <vt:lpstr>PowerPoint Presentation</vt:lpstr>
      <vt:lpstr>Specific Integrands</vt:lpstr>
      <vt:lpstr>PowerPoint Presentation</vt:lpstr>
      <vt:lpstr>Numerical Testing</vt:lpstr>
      <vt:lpstr>Previous results</vt:lpstr>
      <vt:lpstr>Method</vt:lpstr>
      <vt:lpstr>Numerical Results</vt:lpstr>
      <vt:lpstr>Algorithm S</vt:lpstr>
      <vt:lpstr>Numerical Results</vt:lpstr>
      <vt:lpstr>Take-aways </vt:lpstr>
      <vt:lpstr>Structural Similarity in inverse problems</vt:lpstr>
      <vt:lpstr>Joint inversion works!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Schilperoort, Teun</dc:creator>
  <cp:lastModifiedBy>Schilperoort, Teun</cp:lastModifiedBy>
  <cp:revision>4</cp:revision>
  <dcterms:created xsi:type="dcterms:W3CDTF">2024-06-17T12:40:28Z</dcterms:created>
  <dcterms:modified xsi:type="dcterms:W3CDTF">2024-06-29T17:12:28Z</dcterms:modified>
</cp:coreProperties>
</file>